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6"/>
  </p:notesMasterIdLst>
  <p:sldIdLst>
    <p:sldId id="256" r:id="rId3"/>
    <p:sldId id="258" r:id="rId4"/>
    <p:sldId id="260" r:id="rId5"/>
  </p:sldIdLst>
  <p:sldSz cx="6858000" cy="9906000" type="A4"/>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30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8250" y="0"/>
            <a:ext cx="2889250" cy="495300"/>
          </a:xfrm>
          <a:prstGeom prst="rect">
            <a:avLst/>
          </a:prstGeom>
        </p:spPr>
        <p:txBody>
          <a:bodyPr vert="horz" lIns="91440" tIns="45720" rIns="91440" bIns="45720" rtlCol="0"/>
          <a:lstStyle>
            <a:lvl1pPr algn="r">
              <a:defRPr sz="1200"/>
            </a:lvl1pPr>
          </a:lstStyle>
          <a:p>
            <a:fld id="{40CD9FCB-5398-46B3-A179-27DB96083205}" type="datetimeFigureOut">
              <a:rPr lang="en-AU" smtClean="0"/>
              <a:t>7/09/2017</a:t>
            </a:fld>
            <a:endParaRPr lang="en-AU"/>
          </a:p>
        </p:txBody>
      </p:sp>
      <p:sp>
        <p:nvSpPr>
          <p:cNvPr id="4" name="Slide Image Placeholder 3"/>
          <p:cNvSpPr>
            <a:spLocks noGrp="1" noRot="1" noChangeAspect="1"/>
          </p:cNvSpPr>
          <p:nvPr>
            <p:ph type="sldImg" idx="2"/>
          </p:nvPr>
        </p:nvSpPr>
        <p:spPr>
          <a:xfrm>
            <a:off x="2181225" y="1233488"/>
            <a:ext cx="2306638" cy="33321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750" y="4751388"/>
            <a:ext cx="5335588" cy="38877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7363"/>
            <a:ext cx="2889250" cy="4953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8250" y="9377363"/>
            <a:ext cx="2889250" cy="495300"/>
          </a:xfrm>
          <a:prstGeom prst="rect">
            <a:avLst/>
          </a:prstGeom>
        </p:spPr>
        <p:txBody>
          <a:bodyPr vert="horz" lIns="91440" tIns="45720" rIns="91440" bIns="45720" rtlCol="0" anchor="b"/>
          <a:lstStyle>
            <a:lvl1pPr algn="r">
              <a:defRPr sz="1200"/>
            </a:lvl1pPr>
          </a:lstStyle>
          <a:p>
            <a:fld id="{3B19765D-418E-498A-955B-C792F5D637D3}" type="slidenum">
              <a:rPr lang="en-AU" smtClean="0"/>
              <a:t>‹#›</a:t>
            </a:fld>
            <a:endParaRPr lang="en-AU"/>
          </a:p>
        </p:txBody>
      </p:sp>
    </p:spTree>
    <p:extLst>
      <p:ext uri="{BB962C8B-B14F-4D97-AF65-F5344CB8AC3E}">
        <p14:creationId xmlns:p14="http://schemas.microsoft.com/office/powerpoint/2010/main" val="149432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B19765D-418E-498A-955B-C792F5D637D3}" type="slidenum">
              <a:rPr lang="en-AU" smtClean="0"/>
              <a:t>1</a:t>
            </a:fld>
            <a:endParaRPr lang="en-AU"/>
          </a:p>
        </p:txBody>
      </p:sp>
    </p:spTree>
    <p:extLst>
      <p:ext uri="{BB962C8B-B14F-4D97-AF65-F5344CB8AC3E}">
        <p14:creationId xmlns:p14="http://schemas.microsoft.com/office/powerpoint/2010/main" val="273084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B19765D-418E-498A-955B-C792F5D637D3}" type="slidenum">
              <a:rPr lang="en-AU" smtClean="0"/>
              <a:t>2</a:t>
            </a:fld>
            <a:endParaRPr lang="en-AU"/>
          </a:p>
        </p:txBody>
      </p:sp>
    </p:spTree>
    <p:extLst>
      <p:ext uri="{BB962C8B-B14F-4D97-AF65-F5344CB8AC3E}">
        <p14:creationId xmlns:p14="http://schemas.microsoft.com/office/powerpoint/2010/main" val="406041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spcBef>
                <a:spcPct val="30000"/>
              </a:spcBef>
              <a:defRPr sz="1200">
                <a:solidFill>
                  <a:schemeClr val="tx1"/>
                </a:solidFill>
                <a:latin typeface="Calibri" panose="020F0502020204030204" pitchFamily="34" charset="0"/>
                <a:ea typeface="MS PGothic" panose="020B0600070205080204" pitchFamily="34" charset="-128"/>
                <a:cs typeface="Geneva" pitchFamily="34" charset="0"/>
              </a:defRPr>
            </a:lvl1pPr>
            <a:lvl2pPr marL="742950" indent="-285750" defTabSz="942975">
              <a:spcBef>
                <a:spcPct val="30000"/>
              </a:spcBef>
              <a:defRPr sz="1200">
                <a:solidFill>
                  <a:schemeClr val="tx1"/>
                </a:solidFill>
                <a:latin typeface="Calibri" panose="020F0502020204030204" pitchFamily="34" charset="0"/>
                <a:ea typeface="Geneva" pitchFamily="34" charset="0"/>
                <a:cs typeface="Geneva" pitchFamily="34" charset="0"/>
              </a:defRPr>
            </a:lvl2pPr>
            <a:lvl3pPr marL="11430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3pPr>
            <a:lvl4pPr marL="16002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4pPr>
            <a:lvl5pPr marL="20574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5pPr>
            <a:lvl6pPr marL="25146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6pPr>
            <a:lvl7pPr marL="29718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7pPr>
            <a:lvl8pPr marL="34290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8pPr>
            <a:lvl9pPr marL="38862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9pPr>
          </a:lstStyle>
          <a:p>
            <a:pPr eaLnBrk="0" hangingPunct="0">
              <a:spcBef>
                <a:spcPct val="0"/>
              </a:spcBef>
            </a:pPr>
            <a:fld id="{989C304C-F53F-4999-91B2-86D98A13F554}" type="slidenum">
              <a:rPr lang="en-US" altLang="en-US" smtClean="0">
                <a:latin typeface="DendaNew" pitchFamily="2" charset="0"/>
              </a:rPr>
              <a:pPr eaLnBrk="0" hangingPunct="0">
                <a:spcBef>
                  <a:spcPct val="0"/>
                </a:spcBef>
              </a:pPr>
              <a:t>3</a:t>
            </a:fld>
            <a:endParaRPr lang="en-US" altLang="en-US" smtClean="0">
              <a:latin typeface="DendaNew" pitchFamily="2" charset="0"/>
            </a:endParaRPr>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latin typeface="DendaNew" pitchFamily="2" charset="0"/>
              <a:cs typeface="Geneva" pitchFamily="34" charset="0"/>
            </a:endParaRPr>
          </a:p>
        </p:txBody>
      </p:sp>
    </p:spTree>
    <p:extLst>
      <p:ext uri="{BB962C8B-B14F-4D97-AF65-F5344CB8AC3E}">
        <p14:creationId xmlns:p14="http://schemas.microsoft.com/office/powerpoint/2010/main" val="2336968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928502" y="3979786"/>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0037" y="9247255"/>
            <a:ext cx="1500187" cy="502142"/>
          </a:xfrm>
          <a:prstGeom prst="rect">
            <a:avLst/>
          </a:prstGeom>
        </p:spPr>
      </p:pic>
      <p:pic>
        <p:nvPicPr>
          <p:cNvPr id="4" name="Picture 3"/>
          <p:cNvPicPr>
            <a:picLocks noChangeAspect="1"/>
          </p:cNvPicPr>
          <p:nvPr userDrawn="1"/>
        </p:nvPicPr>
        <p:blipFill rotWithShape="1">
          <a:blip r:embed="rId3"/>
          <a:srcRect b="9531"/>
          <a:stretch/>
        </p:blipFill>
        <p:spPr>
          <a:xfrm>
            <a:off x="332945" y="9348023"/>
            <a:ext cx="1922536" cy="401374"/>
          </a:xfrm>
          <a:prstGeom prst="rect">
            <a:avLst/>
          </a:prstGeom>
        </p:spPr>
      </p:pic>
    </p:spTree>
    <p:extLst>
      <p:ext uri="{BB962C8B-B14F-4D97-AF65-F5344CB8AC3E}">
        <p14:creationId xmlns:p14="http://schemas.microsoft.com/office/powerpoint/2010/main" val="78801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1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1661"/>
            </a:lvl1pPr>
            <a:lvl2pPr marL="316531" indent="0" algn="ctr">
              <a:buNone/>
              <a:defRPr sz="1385"/>
            </a:lvl2pPr>
            <a:lvl3pPr marL="633062" indent="0" algn="ctr">
              <a:buNone/>
              <a:defRPr sz="1247"/>
            </a:lvl3pPr>
            <a:lvl4pPr marL="949593" indent="0" algn="ctr">
              <a:buNone/>
              <a:defRPr sz="1108"/>
            </a:lvl4pPr>
            <a:lvl5pPr marL="1266124" indent="0" algn="ctr">
              <a:buNone/>
              <a:defRPr sz="1108"/>
            </a:lvl5pPr>
            <a:lvl6pPr marL="1582655" indent="0" algn="ctr">
              <a:buNone/>
              <a:defRPr sz="1108"/>
            </a:lvl6pPr>
            <a:lvl7pPr marL="1899186" indent="0" algn="ctr">
              <a:buNone/>
              <a:defRPr sz="1108"/>
            </a:lvl7pPr>
            <a:lvl8pPr marL="2215717" indent="0" algn="ctr">
              <a:buNone/>
              <a:defRPr sz="1108"/>
            </a:lvl8pPr>
            <a:lvl9pPr marL="2532248" indent="0" algn="ctr">
              <a:buNone/>
              <a:defRPr sz="1108"/>
            </a:lvl9pPr>
          </a:lstStyle>
          <a:p>
            <a:r>
              <a:rPr lang="ja-JP" altLang="en-US" smtClean="0"/>
              <a:t>マスター サブタイトルの書式設定</a:t>
            </a:r>
            <a:endParaRPr lang="en-US" dirty="0"/>
          </a:p>
        </p:txBody>
      </p:sp>
      <p:sp>
        <p:nvSpPr>
          <p:cNvPr id="6" name="Slide Number Placeholder 5"/>
          <p:cNvSpPr>
            <a:spLocks noGrp="1"/>
          </p:cNvSpPr>
          <p:nvPr>
            <p:ph type="sldNum" sz="quarter" idx="12"/>
          </p:nvPr>
        </p:nvSpPr>
        <p:spPr/>
        <p:txBody>
          <a:bodyPr/>
          <a:lstStyle/>
          <a:p>
            <a:fld id="{5ABB6E3E-35FC-45AC-BE7A-1B2E1FA479BB}" type="slidenum">
              <a:rPr lang="ja-JP" altLang="en-US" smtClean="0"/>
              <a:pPr/>
              <a:t>‹#›</a:t>
            </a:fld>
            <a:endParaRPr lang="ja-JP" altLang="en-US"/>
          </a:p>
        </p:txBody>
      </p:sp>
    </p:spTree>
    <p:extLst>
      <p:ext uri="{BB962C8B-B14F-4D97-AF65-F5344CB8AC3E}">
        <p14:creationId xmlns:p14="http://schemas.microsoft.com/office/powerpoint/2010/main" val="85659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71488" y="9181399"/>
            <a:ext cx="1543050" cy="527403"/>
          </a:xfrm>
          <a:prstGeom prst="rect">
            <a:avLst/>
          </a:prstGeom>
        </p:spPr>
        <p:txBody>
          <a:bodyPr/>
          <a:lstStyle/>
          <a:p>
            <a:endParaRPr kumimoji="1" lang="ja-JP" altLang="en-US">
              <a:solidFill>
                <a:prstClr val="black"/>
              </a:solidFill>
            </a:endParaRPr>
          </a:p>
        </p:txBody>
      </p:sp>
      <p:sp>
        <p:nvSpPr>
          <p:cNvPr id="5" name="Footer Placeholder 4"/>
          <p:cNvSpPr>
            <a:spLocks noGrp="1"/>
          </p:cNvSpPr>
          <p:nvPr>
            <p:ph type="ftr" sz="quarter" idx="11"/>
          </p:nvPr>
        </p:nvSpPr>
        <p:spPr>
          <a:xfrm>
            <a:off x="2271713" y="9181399"/>
            <a:ext cx="2314575" cy="527403"/>
          </a:xfrm>
          <a:prstGeom prst="rect">
            <a:avLst/>
          </a:prstGeom>
        </p:spPr>
        <p:txBody>
          <a:bodyPr/>
          <a:lstStyle/>
          <a:p>
            <a:endParaRPr kumimoji="1" lang="ja-JP" altLang="en-US">
              <a:solidFill>
                <a:prstClr val="black"/>
              </a:solidFill>
            </a:endParaRPr>
          </a:p>
        </p:txBody>
      </p:sp>
      <p:sp>
        <p:nvSpPr>
          <p:cNvPr id="6" name="Slide Number Placeholder 5"/>
          <p:cNvSpPr>
            <a:spLocks noGrp="1"/>
          </p:cNvSpPr>
          <p:nvPr>
            <p:ph type="sldNum" sz="quarter" idx="12"/>
          </p:nvPr>
        </p:nvSpPr>
        <p:spPr/>
        <p:txBody>
          <a:bodyPr/>
          <a:lstStyle/>
          <a:p>
            <a:fld id="{13E3DE2E-61DC-4CD1-8625-16F7A798F8EF}"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39821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71488" y="9181399"/>
            <a:ext cx="1543050" cy="527403"/>
          </a:xfrm>
          <a:prstGeom prst="rect">
            <a:avLst/>
          </a:prstGeom>
        </p:spPr>
        <p:txBody>
          <a:bodyPr/>
          <a:lstStyle/>
          <a:p>
            <a:endParaRPr kumimoji="1" lang="ja-JP" altLang="en-US">
              <a:solidFill>
                <a:prstClr val="black"/>
              </a:solidFill>
            </a:endParaRPr>
          </a:p>
        </p:txBody>
      </p:sp>
      <p:sp>
        <p:nvSpPr>
          <p:cNvPr id="5" name="Footer Placeholder 4"/>
          <p:cNvSpPr>
            <a:spLocks noGrp="1"/>
          </p:cNvSpPr>
          <p:nvPr>
            <p:ph type="ftr" sz="quarter" idx="11"/>
          </p:nvPr>
        </p:nvSpPr>
        <p:spPr>
          <a:xfrm>
            <a:off x="2271713" y="9181399"/>
            <a:ext cx="2314575" cy="527403"/>
          </a:xfrm>
          <a:prstGeom prst="rect">
            <a:avLst/>
          </a:prstGeom>
        </p:spPr>
        <p:txBody>
          <a:bodyPr/>
          <a:lstStyle/>
          <a:p>
            <a:endParaRPr kumimoji="1" lang="ja-JP" altLang="en-US">
              <a:solidFill>
                <a:prstClr val="black"/>
              </a:solidFill>
            </a:endParaRPr>
          </a:p>
        </p:txBody>
      </p:sp>
      <p:sp>
        <p:nvSpPr>
          <p:cNvPr id="6" name="Slide Number Placeholder 5"/>
          <p:cNvSpPr>
            <a:spLocks noGrp="1"/>
          </p:cNvSpPr>
          <p:nvPr>
            <p:ph type="sldNum" sz="quarter" idx="12"/>
          </p:nvPr>
        </p:nvSpPr>
        <p:spPr/>
        <p:txBody>
          <a:bodyPr/>
          <a:lstStyle/>
          <a:p>
            <a:fld id="{13E3DE2E-61DC-4CD1-8625-16F7A798F8EF}"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6539748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D16551-4C58-413D-9A68-B2D00D5159A2}" type="datetimeFigureOut">
              <a:rPr lang="en-AU" smtClean="0"/>
              <a:t>7/09/2017</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4F576A0-4D88-47DA-B8D9-6DB00C38DE7C}" type="slidenum">
              <a:rPr lang="en-AU" smtClean="0"/>
              <a:t>‹#›</a:t>
            </a:fld>
            <a:endParaRPr lang="en-AU"/>
          </a:p>
        </p:txBody>
      </p:sp>
    </p:spTree>
    <p:extLst>
      <p:ext uri="{BB962C8B-B14F-4D97-AF65-F5344CB8AC3E}">
        <p14:creationId xmlns:p14="http://schemas.microsoft.com/office/powerpoint/2010/main" val="63791734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792" y="1684020"/>
            <a:ext cx="5915025" cy="8241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6" name="Slide Number Placeholder 5"/>
          <p:cNvSpPr>
            <a:spLocks noGrp="1"/>
          </p:cNvSpPr>
          <p:nvPr>
            <p:ph type="sldNum" sz="quarter" idx="4"/>
          </p:nvPr>
        </p:nvSpPr>
        <p:spPr>
          <a:xfrm>
            <a:off x="6536202" y="9378599"/>
            <a:ext cx="321799" cy="527403"/>
          </a:xfrm>
          <a:prstGeom prst="rect">
            <a:avLst/>
          </a:prstGeom>
        </p:spPr>
        <p:txBody>
          <a:bodyPr vert="horz" lIns="91440" tIns="45720" rIns="91440" bIns="45720" rtlCol="0" anchor="ctr"/>
          <a:lstStyle>
            <a:lvl1pPr algn="r">
              <a:defRPr sz="831">
                <a:solidFill>
                  <a:sysClr val="windowText" lastClr="000000"/>
                </a:solidFill>
                <a:latin typeface="Arial" panose="020B0604020202020204" pitchFamily="34" charset="0"/>
                <a:cs typeface="Arial" panose="020B0604020202020204" pitchFamily="34" charset="0"/>
              </a:defRPr>
            </a:lvl1pPr>
          </a:lstStyle>
          <a:p>
            <a:fld id="{5ABB6E3E-35FC-45AC-BE7A-1B2E1FA479BB}" type="slidenum">
              <a:rPr kumimoji="1" lang="ja-JP" altLang="en-US" smtClean="0"/>
              <a:pPr/>
              <a:t>‹#›</a:t>
            </a:fld>
            <a:endParaRPr kumimoji="1" lang="ja-JP" altLang="en-US"/>
          </a:p>
        </p:txBody>
      </p:sp>
      <p:sp>
        <p:nvSpPr>
          <p:cNvPr id="7" name="正方形/長方形 6"/>
          <p:cNvSpPr/>
          <p:nvPr userDrawn="1"/>
        </p:nvSpPr>
        <p:spPr>
          <a:xfrm>
            <a:off x="0" y="0"/>
            <a:ext cx="6858000" cy="792480"/>
          </a:xfrm>
          <a:prstGeom prst="rect">
            <a:avLst/>
          </a:prstGeom>
          <a:gradFill flip="none" rotWithShape="1">
            <a:gsLst>
              <a:gs pos="0">
                <a:schemeClr val="bg1"/>
              </a:gs>
              <a:gs pos="100000">
                <a:schemeClr val="bg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7">
              <a:solidFill>
                <a:prstClr val="white"/>
              </a:solidFill>
            </a:endParaRPr>
          </a:p>
        </p:txBody>
      </p:sp>
      <p:sp>
        <p:nvSpPr>
          <p:cNvPr id="17" name="正方形/長方形 16"/>
          <p:cNvSpPr/>
          <p:nvPr userDrawn="1"/>
        </p:nvSpPr>
        <p:spPr>
          <a:xfrm flipV="1">
            <a:off x="0" y="781473"/>
            <a:ext cx="6858000" cy="9355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31" dirty="0">
              <a:solidFill>
                <a:prstClr val="white"/>
              </a:solidFill>
              <a:latin typeface="HGPｺﾞｼｯｸE" panose="020B0900000000000000" pitchFamily="50" charset="-128"/>
              <a:ea typeface="HGPｺﾞｼｯｸE" panose="020B0900000000000000" pitchFamily="50" charset="-128"/>
            </a:endParaRPr>
          </a:p>
        </p:txBody>
      </p:sp>
      <p:sp>
        <p:nvSpPr>
          <p:cNvPr id="20" name="正方形/長方形 19"/>
          <p:cNvSpPr/>
          <p:nvPr userDrawn="1"/>
        </p:nvSpPr>
        <p:spPr>
          <a:xfrm>
            <a:off x="35232" y="9446082"/>
            <a:ext cx="947685" cy="2476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692" dirty="0" smtClean="0">
                <a:solidFill>
                  <a:srgbClr val="C00000"/>
                </a:solidFill>
                <a:latin typeface="Arial" panose="020B0604020202020204" pitchFamily="34" charset="0"/>
                <a:cs typeface="Arial" panose="020B0604020202020204" pitchFamily="34" charset="0"/>
              </a:rPr>
              <a:t>R2: CONFIDENTIAL</a:t>
            </a:r>
            <a:endParaRPr kumimoji="1" lang="ja-JP" altLang="en-US" sz="692" dirty="0">
              <a:solidFill>
                <a:srgbClr val="C00000"/>
              </a:solidFill>
              <a:latin typeface="Arial" panose="020B0604020202020204" pitchFamily="34" charset="0"/>
              <a:cs typeface="Arial" panose="020B0604020202020204" pitchFamily="34" charset="0"/>
            </a:endParaRPr>
          </a:p>
        </p:txBody>
      </p:sp>
      <p:pic>
        <p:nvPicPr>
          <p:cNvPr id="3" name="図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6362" y="362204"/>
            <a:ext cx="411638" cy="414739"/>
          </a:xfrm>
          <a:prstGeom prst="rect">
            <a:avLst/>
          </a:prstGeom>
        </p:spPr>
      </p:pic>
      <p:pic>
        <p:nvPicPr>
          <p:cNvPr id="4" name="図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446362" y="2"/>
            <a:ext cx="411638" cy="414739"/>
          </a:xfrm>
          <a:prstGeom prst="rect">
            <a:avLst/>
          </a:prstGeom>
        </p:spPr>
      </p:pic>
    </p:spTree>
    <p:extLst>
      <p:ext uri="{BB962C8B-B14F-4D97-AF65-F5344CB8AC3E}">
        <p14:creationId xmlns:p14="http://schemas.microsoft.com/office/powerpoint/2010/main" val="328951421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l" defTabSz="633062" rtl="0" eaLnBrk="1" latinLnBrk="0" hangingPunct="1">
        <a:lnSpc>
          <a:spcPct val="90000"/>
        </a:lnSpc>
        <a:spcBef>
          <a:spcPct val="0"/>
        </a:spcBef>
        <a:buNone/>
        <a:defRPr kumimoji="1" sz="1661" kern="1200">
          <a:solidFill>
            <a:schemeClr val="tx1"/>
          </a:solidFill>
          <a:latin typeface="HGP創英角ｺﾞｼｯｸUB" panose="020B0900000000000000" pitchFamily="50" charset="-128"/>
          <a:ea typeface="HGP創英角ｺﾞｼｯｸUB" panose="020B0900000000000000" pitchFamily="50" charset="-128"/>
          <a:cs typeface="+mj-cs"/>
        </a:defRPr>
      </a:lvl1pPr>
    </p:titleStyle>
    <p:bodyStyle>
      <a:lvl1pPr marL="158266" indent="-158266" algn="l" defTabSz="633062" rtl="0" eaLnBrk="1" latinLnBrk="0" hangingPunct="1">
        <a:lnSpc>
          <a:spcPct val="90000"/>
        </a:lnSpc>
        <a:spcBef>
          <a:spcPts val="692"/>
        </a:spcBef>
        <a:buFont typeface="Arial" panose="020B0604020202020204" pitchFamily="34" charset="0"/>
        <a:buChar char="•"/>
        <a:defRPr kumimoji="1" sz="1939" kern="1200">
          <a:solidFill>
            <a:schemeClr val="tx1"/>
          </a:solidFill>
          <a:latin typeface="+mn-lt"/>
          <a:ea typeface="+mn-ea"/>
          <a:cs typeface="+mn-cs"/>
        </a:defRPr>
      </a:lvl1pPr>
      <a:lvl2pPr marL="474797" indent="-158266" algn="l" defTabSz="633062" rtl="0" eaLnBrk="1" latinLnBrk="0" hangingPunct="1">
        <a:lnSpc>
          <a:spcPct val="90000"/>
        </a:lnSpc>
        <a:spcBef>
          <a:spcPts val="347"/>
        </a:spcBef>
        <a:buFont typeface="Arial" panose="020B0604020202020204" pitchFamily="34" charset="0"/>
        <a:buChar char="•"/>
        <a:defRPr kumimoji="1" sz="1661" kern="1200">
          <a:solidFill>
            <a:schemeClr val="tx1"/>
          </a:solidFill>
          <a:latin typeface="+mn-lt"/>
          <a:ea typeface="+mn-ea"/>
          <a:cs typeface="+mn-cs"/>
        </a:defRPr>
      </a:lvl2pPr>
      <a:lvl3pPr marL="791327" indent="-158266" algn="l" defTabSz="633062" rtl="0" eaLnBrk="1" latinLnBrk="0" hangingPunct="1">
        <a:lnSpc>
          <a:spcPct val="90000"/>
        </a:lnSpc>
        <a:spcBef>
          <a:spcPts val="347"/>
        </a:spcBef>
        <a:buFont typeface="Arial" panose="020B0604020202020204" pitchFamily="34" charset="0"/>
        <a:buChar char="•"/>
        <a:defRPr kumimoji="1" sz="1385" kern="1200">
          <a:solidFill>
            <a:schemeClr val="tx1"/>
          </a:solidFill>
          <a:latin typeface="+mn-lt"/>
          <a:ea typeface="+mn-ea"/>
          <a:cs typeface="+mn-cs"/>
        </a:defRPr>
      </a:lvl3pPr>
      <a:lvl4pPr marL="1107859"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4pPr>
      <a:lvl5pPr marL="1424390"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5pPr>
      <a:lvl6pPr marL="1740920"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6pPr>
      <a:lvl7pPr marL="2057452"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7pPr>
      <a:lvl8pPr marL="2373983"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8pPr>
      <a:lvl9pPr marL="2690513"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9pPr>
    </p:bodyStyle>
    <p:otherStyle>
      <a:defPPr>
        <a:defRPr lang="en-US"/>
      </a:defPPr>
      <a:lvl1pPr marL="0" algn="l" defTabSz="633062" rtl="0" eaLnBrk="1" latinLnBrk="0" hangingPunct="1">
        <a:defRPr kumimoji="1" sz="1247" kern="1200">
          <a:solidFill>
            <a:schemeClr val="tx1"/>
          </a:solidFill>
          <a:latin typeface="+mn-lt"/>
          <a:ea typeface="+mn-ea"/>
          <a:cs typeface="+mn-cs"/>
        </a:defRPr>
      </a:lvl1pPr>
      <a:lvl2pPr marL="316531" algn="l" defTabSz="633062" rtl="0" eaLnBrk="1" latinLnBrk="0" hangingPunct="1">
        <a:defRPr kumimoji="1" sz="1247" kern="1200">
          <a:solidFill>
            <a:schemeClr val="tx1"/>
          </a:solidFill>
          <a:latin typeface="+mn-lt"/>
          <a:ea typeface="+mn-ea"/>
          <a:cs typeface="+mn-cs"/>
        </a:defRPr>
      </a:lvl2pPr>
      <a:lvl3pPr marL="633062" algn="l" defTabSz="633062" rtl="0" eaLnBrk="1" latinLnBrk="0" hangingPunct="1">
        <a:defRPr kumimoji="1" sz="1247" kern="1200">
          <a:solidFill>
            <a:schemeClr val="tx1"/>
          </a:solidFill>
          <a:latin typeface="+mn-lt"/>
          <a:ea typeface="+mn-ea"/>
          <a:cs typeface="+mn-cs"/>
        </a:defRPr>
      </a:lvl3pPr>
      <a:lvl4pPr marL="949593" algn="l" defTabSz="633062" rtl="0" eaLnBrk="1" latinLnBrk="0" hangingPunct="1">
        <a:defRPr kumimoji="1" sz="1247" kern="1200">
          <a:solidFill>
            <a:schemeClr val="tx1"/>
          </a:solidFill>
          <a:latin typeface="+mn-lt"/>
          <a:ea typeface="+mn-ea"/>
          <a:cs typeface="+mn-cs"/>
        </a:defRPr>
      </a:lvl4pPr>
      <a:lvl5pPr marL="1266124" algn="l" defTabSz="633062" rtl="0" eaLnBrk="1" latinLnBrk="0" hangingPunct="1">
        <a:defRPr kumimoji="1" sz="1247" kern="1200">
          <a:solidFill>
            <a:schemeClr val="tx1"/>
          </a:solidFill>
          <a:latin typeface="+mn-lt"/>
          <a:ea typeface="+mn-ea"/>
          <a:cs typeface="+mn-cs"/>
        </a:defRPr>
      </a:lvl5pPr>
      <a:lvl6pPr marL="1582655" algn="l" defTabSz="633062" rtl="0" eaLnBrk="1" latinLnBrk="0" hangingPunct="1">
        <a:defRPr kumimoji="1" sz="1247" kern="1200">
          <a:solidFill>
            <a:schemeClr val="tx1"/>
          </a:solidFill>
          <a:latin typeface="+mn-lt"/>
          <a:ea typeface="+mn-ea"/>
          <a:cs typeface="+mn-cs"/>
        </a:defRPr>
      </a:lvl6pPr>
      <a:lvl7pPr marL="1899186" algn="l" defTabSz="633062" rtl="0" eaLnBrk="1" latinLnBrk="0" hangingPunct="1">
        <a:defRPr kumimoji="1" sz="1247" kern="1200">
          <a:solidFill>
            <a:schemeClr val="tx1"/>
          </a:solidFill>
          <a:latin typeface="+mn-lt"/>
          <a:ea typeface="+mn-ea"/>
          <a:cs typeface="+mn-cs"/>
        </a:defRPr>
      </a:lvl7pPr>
      <a:lvl8pPr marL="2215717" algn="l" defTabSz="633062" rtl="0" eaLnBrk="1" latinLnBrk="0" hangingPunct="1">
        <a:defRPr kumimoji="1" sz="1247" kern="1200">
          <a:solidFill>
            <a:schemeClr val="tx1"/>
          </a:solidFill>
          <a:latin typeface="+mn-lt"/>
          <a:ea typeface="+mn-ea"/>
          <a:cs typeface="+mn-cs"/>
        </a:defRPr>
      </a:lvl8pPr>
      <a:lvl9pPr marL="2532248" algn="l" defTabSz="633062" rtl="0" eaLnBrk="1" latinLnBrk="0" hangingPunct="1">
        <a:defRPr kumimoji="1"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tiff"/></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jpeg"/><Relationship Id="rId12"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858000" cy="4572000"/>
          </a:xfrm>
          <a:prstGeom prst="rect">
            <a:avLst/>
          </a:prstGeom>
        </p:spPr>
      </p:pic>
      <p:sp>
        <p:nvSpPr>
          <p:cNvPr id="14" name="TextBox 13"/>
          <p:cNvSpPr txBox="1"/>
          <p:nvPr/>
        </p:nvSpPr>
        <p:spPr>
          <a:xfrm>
            <a:off x="2289065" y="5889921"/>
            <a:ext cx="4252412" cy="3000821"/>
          </a:xfrm>
          <a:prstGeom prst="rect">
            <a:avLst/>
          </a:prstGeom>
          <a:noFill/>
        </p:spPr>
        <p:txBody>
          <a:bodyPr wrap="square" rtlCol="0">
            <a:spAutoFit/>
          </a:bodyPr>
          <a:lstStyle/>
          <a:p>
            <a:pPr algn="just"/>
            <a:r>
              <a:rPr lang="en-US" sz="1050" dirty="0">
                <a:latin typeface="Proxima Nova Rg" panose="02000506030000020004" pitchFamily="50" charset="0"/>
              </a:rPr>
              <a:t>Get closer to a wide range of subjects using these premium </a:t>
            </a:r>
            <a:r>
              <a:rPr lang="en-US" sz="1050" dirty="0" smtClean="0">
                <a:latin typeface="Proxima Nova Rg" panose="02000506030000020004" pitchFamily="50" charset="0"/>
              </a:rPr>
              <a:t>12x </a:t>
            </a:r>
            <a:r>
              <a:rPr lang="en-US" sz="1050" dirty="0">
                <a:latin typeface="Proxima Nova Rg" panose="02000506030000020004" pitchFamily="50" charset="0"/>
              </a:rPr>
              <a:t>binoculars. With Canon precision optics and a Powered Image Stabilizer to counteract movement, they deliver superbly bright handheld detail for easy and comfortable subject identification. </a:t>
            </a:r>
            <a:endParaRPr lang="en-AU" sz="1050" dirty="0">
              <a:latin typeface="Proxima Nova Rg" panose="02000506030000020004" pitchFamily="50" charset="0"/>
            </a:endParaRPr>
          </a:p>
          <a:p>
            <a:pPr algn="just"/>
            <a:endParaRPr lang="en-AU" sz="1050" dirty="0">
              <a:latin typeface="Proxima Nova Rg" panose="02000506030000020004" pitchFamily="50" charset="0"/>
            </a:endParaRPr>
          </a:p>
          <a:p>
            <a:pPr algn="just"/>
            <a:endParaRPr lang="en-AU" sz="1050" dirty="0">
              <a:latin typeface="Proxima Nova Rg" panose="02000506030000020004" pitchFamily="50" charset="0"/>
            </a:endParaRPr>
          </a:p>
          <a:p>
            <a:pPr algn="just"/>
            <a:r>
              <a:rPr lang="en-AU" sz="1050" b="1" dirty="0">
                <a:latin typeface="Proxima Nova Rg" panose="02000506030000020004" pitchFamily="50" charset="0"/>
              </a:rPr>
              <a:t>Cutting Edge Lens Performance </a:t>
            </a:r>
          </a:p>
          <a:p>
            <a:r>
              <a:rPr lang="en-US" sz="1050" dirty="0">
                <a:latin typeface="Proxima Nova Rg" panose="02000506030000020004" pitchFamily="50" charset="0"/>
              </a:rPr>
              <a:t>Canon binoculars feature cutting edge optical technology cultivated in the development of the EOS series DSLR camera lenses. All models are also equipped with Image Stabilizer to maximize the performance of the lenses. </a:t>
            </a:r>
            <a:endParaRPr lang="en-AU" sz="1050" dirty="0">
              <a:latin typeface="Proxima Nova Rg" panose="02000506030000020004" pitchFamily="50" charset="0"/>
            </a:endParaRPr>
          </a:p>
          <a:p>
            <a:endParaRPr lang="en-AU" sz="1050" dirty="0">
              <a:latin typeface="Proxima Nova Rg" panose="02000506030000020004" pitchFamily="50" charset="0"/>
            </a:endParaRPr>
          </a:p>
          <a:p>
            <a:pPr algn="just"/>
            <a:r>
              <a:rPr lang="en-AU" sz="1050" b="1" smtClean="0">
                <a:latin typeface="Proxima Nova Rg" panose="02000506030000020004" pitchFamily="50" charset="0"/>
              </a:rPr>
              <a:t>Compact </a:t>
            </a:r>
            <a:r>
              <a:rPr lang="en-AU" sz="1050" b="1" dirty="0">
                <a:latin typeface="Proxima Nova Rg" panose="02000506030000020004" pitchFamily="50" charset="0"/>
              </a:rPr>
              <a:t>Design </a:t>
            </a:r>
          </a:p>
          <a:p>
            <a:r>
              <a:rPr lang="en-AU" sz="1050" dirty="0">
                <a:latin typeface="Proxima Nova Rg" panose="02000506030000020004" pitchFamily="50" charset="0"/>
              </a:rPr>
              <a:t>Experience a clean and compact design. Clever contrasting textures, rounded corners and tapering contours make the binocular’s already-small frame appear even smaller. A superb pair of binoculars inside and out – perfect size to bring when </a:t>
            </a:r>
            <a:r>
              <a:rPr lang="en-AU" sz="1050" dirty="0" smtClean="0">
                <a:latin typeface="Proxima Nova Rg" panose="02000506030000020004" pitchFamily="50" charset="0"/>
              </a:rPr>
              <a:t>travelling or viewing sports/ wildlife.</a:t>
            </a:r>
            <a:endParaRPr lang="en-AU" sz="1050" dirty="0">
              <a:latin typeface="Proxima Nova Rg" panose="02000506030000020004" pitchFamily="50" charset="0"/>
            </a:endParaRPr>
          </a:p>
        </p:txBody>
      </p:sp>
      <p:sp>
        <p:nvSpPr>
          <p:cNvPr id="10" name="TextBox 9"/>
          <p:cNvSpPr txBox="1"/>
          <p:nvPr/>
        </p:nvSpPr>
        <p:spPr>
          <a:xfrm>
            <a:off x="2289065" y="5222021"/>
            <a:ext cx="4425340" cy="584775"/>
          </a:xfrm>
          <a:prstGeom prst="rect">
            <a:avLst/>
          </a:prstGeom>
          <a:noFill/>
        </p:spPr>
        <p:txBody>
          <a:bodyPr wrap="square" rtlCol="0">
            <a:spAutoFit/>
          </a:bodyPr>
          <a:lstStyle/>
          <a:p>
            <a:r>
              <a:rPr lang="en-US" sz="1600" b="1" dirty="0" smtClean="0">
                <a:latin typeface="Proxima Nova Cn Rg" panose="02000506030000020004" pitchFamily="50" charset="0"/>
              </a:rPr>
              <a:t>12x32 IS Binoculars </a:t>
            </a:r>
            <a:br>
              <a:rPr lang="en-US" sz="1600" b="1" dirty="0" smtClean="0">
                <a:latin typeface="Proxima Nova Cn Rg" panose="02000506030000020004" pitchFamily="50" charset="0"/>
              </a:rPr>
            </a:br>
            <a:r>
              <a:rPr lang="en-US" sz="1600" b="1" dirty="0" smtClean="0">
                <a:latin typeface="Proxima Nova Cn Rg" panose="02000506030000020004" pitchFamily="50" charset="0"/>
              </a:rPr>
              <a:t>THE IDEAL HIGH QUALITY BINOCULAR</a:t>
            </a:r>
            <a:endParaRPr lang="en-AU" sz="1600" b="1" dirty="0">
              <a:latin typeface="Proxima Nova Cn Rg" panose="02000506030000020004" pitchFamily="50"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67549" y="310771"/>
            <a:ext cx="2105420" cy="1153982"/>
          </a:xfrm>
          <a:prstGeom prst="rect">
            <a:avLst/>
          </a:prstGeom>
        </p:spPr>
      </p:pic>
      <p:sp>
        <p:nvSpPr>
          <p:cNvPr id="7" name="TextBox 6"/>
          <p:cNvSpPr txBox="1"/>
          <p:nvPr/>
        </p:nvSpPr>
        <p:spPr>
          <a:xfrm>
            <a:off x="3534111" y="595375"/>
            <a:ext cx="3972296" cy="584775"/>
          </a:xfrm>
          <a:prstGeom prst="rect">
            <a:avLst/>
          </a:prstGeom>
          <a:noFill/>
        </p:spPr>
        <p:txBody>
          <a:bodyPr wrap="square" rtlCol="0">
            <a:spAutoFit/>
          </a:bodyPr>
          <a:lstStyle/>
          <a:p>
            <a:pPr algn="ctr"/>
            <a:r>
              <a:rPr lang="en-US" sz="3200" b="1" dirty="0" smtClean="0">
                <a:solidFill>
                  <a:schemeClr val="bg1"/>
                </a:solidFill>
                <a:latin typeface="Proxima Nova Alt Cn Rg" panose="02000506030000020004" pitchFamily="50" charset="0"/>
              </a:rPr>
              <a:t>12x32 IS </a:t>
            </a:r>
            <a:endParaRPr lang="en-AU" sz="3200" b="1" dirty="0">
              <a:solidFill>
                <a:schemeClr val="bg1"/>
              </a:solidFill>
              <a:latin typeface="Proxima Nova Alt Cn Rg" panose="02000506030000020004" pitchFamily="50" charset="0"/>
            </a:endParaRPr>
          </a:p>
        </p:txBody>
      </p:sp>
      <p:pic>
        <p:nvPicPr>
          <p:cNvPr id="13" name="Picture 12"/>
          <p:cNvPicPr>
            <a:picLocks noChangeAspect="1"/>
          </p:cNvPicPr>
          <p:nvPr/>
        </p:nvPicPr>
        <p:blipFill rotWithShape="1">
          <a:blip r:embed="rId5" cstate="print">
            <a:extLst>
              <a:ext uri="{28A0092B-C50C-407E-A947-70E740481C1C}">
                <a14:useLocalDpi xmlns:a14="http://schemas.microsoft.com/office/drawing/2010/main" val="0"/>
              </a:ext>
            </a:extLst>
          </a:blip>
          <a:srcRect l="20279" r="19106" b="12895"/>
          <a:stretch/>
        </p:blipFill>
        <p:spPr>
          <a:xfrm>
            <a:off x="465255" y="5285808"/>
            <a:ext cx="1452717" cy="1565688"/>
          </a:xfrm>
          <a:prstGeom prst="rect">
            <a:avLst/>
          </a:prstGeom>
        </p:spPr>
      </p:pic>
      <p:pic>
        <p:nvPicPr>
          <p:cNvPr id="15" name="Picture 14"/>
          <p:cNvPicPr>
            <a:picLocks noChangeAspect="1"/>
          </p:cNvPicPr>
          <p:nvPr/>
        </p:nvPicPr>
        <p:blipFill rotWithShape="1">
          <a:blip r:embed="rId6" cstate="print">
            <a:extLst>
              <a:ext uri="{28A0092B-C50C-407E-A947-70E740481C1C}">
                <a14:useLocalDpi xmlns:a14="http://schemas.microsoft.com/office/drawing/2010/main" val="0"/>
              </a:ext>
            </a:extLst>
          </a:blip>
          <a:srcRect l="15669" t="15665" r="12881" b="19391"/>
          <a:stretch/>
        </p:blipFill>
        <p:spPr>
          <a:xfrm>
            <a:off x="324463" y="7337322"/>
            <a:ext cx="1734303" cy="1201993"/>
          </a:xfrm>
          <a:prstGeom prst="rect">
            <a:avLst/>
          </a:prstGeom>
        </p:spPr>
      </p:pic>
    </p:spTree>
    <p:extLst>
      <p:ext uri="{BB962C8B-B14F-4D97-AF65-F5344CB8AC3E}">
        <p14:creationId xmlns:p14="http://schemas.microsoft.com/office/powerpoint/2010/main" val="3057324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201825" y="664396"/>
            <a:ext cx="6290442" cy="338554"/>
          </a:xfrm>
          <a:prstGeom prst="rect">
            <a:avLst/>
          </a:prstGeom>
          <a:noFill/>
        </p:spPr>
        <p:txBody>
          <a:bodyPr wrap="square" rtlCol="0">
            <a:spAutoFit/>
          </a:bodyPr>
          <a:lstStyle/>
          <a:p>
            <a:r>
              <a:rPr lang="en-US" sz="1600" b="1" dirty="0" smtClean="0">
                <a:latin typeface="Proxima Nova Cn Rg" panose="02000506030000020004" pitchFamily="50" charset="0"/>
              </a:rPr>
              <a:t>THE IDEAL HIGH QUALITY BINOCULAR </a:t>
            </a:r>
            <a:endParaRPr lang="en-AU" sz="1600" b="1" dirty="0">
              <a:latin typeface="Proxima Nova Cn Rg" panose="02000506030000020004" pitchFamily="50" charset="0"/>
            </a:endParaRPr>
          </a:p>
        </p:txBody>
      </p:sp>
      <p:sp>
        <p:nvSpPr>
          <p:cNvPr id="28" name="TextBox 27"/>
          <p:cNvSpPr txBox="1"/>
          <p:nvPr/>
        </p:nvSpPr>
        <p:spPr>
          <a:xfrm>
            <a:off x="201825" y="142967"/>
            <a:ext cx="5402798" cy="584775"/>
          </a:xfrm>
          <a:prstGeom prst="rect">
            <a:avLst/>
          </a:prstGeom>
          <a:noFill/>
        </p:spPr>
        <p:txBody>
          <a:bodyPr wrap="square" rtlCol="0">
            <a:spAutoFit/>
          </a:bodyPr>
          <a:lstStyle/>
          <a:p>
            <a:r>
              <a:rPr lang="en-US" sz="3200" b="1" dirty="0" smtClean="0">
                <a:latin typeface="Proxima Nova Alt Cn Rg" panose="02000506030000020004" pitchFamily="50" charset="0"/>
              </a:rPr>
              <a:t>12x32 IS </a:t>
            </a:r>
            <a:endParaRPr lang="en-AU" sz="3200" b="1" dirty="0">
              <a:latin typeface="Proxima Nova Alt Cn Rg" panose="02000506030000020004" pitchFamily="50" charset="0"/>
            </a:endParaRPr>
          </a:p>
        </p:txBody>
      </p:sp>
      <p:sp>
        <p:nvSpPr>
          <p:cNvPr id="39" name="TextBox 38"/>
          <p:cNvSpPr txBox="1"/>
          <p:nvPr/>
        </p:nvSpPr>
        <p:spPr>
          <a:xfrm>
            <a:off x="1461341" y="1552295"/>
            <a:ext cx="1024892" cy="261610"/>
          </a:xfrm>
          <a:prstGeom prst="rect">
            <a:avLst/>
          </a:prstGeom>
          <a:noFill/>
        </p:spPr>
        <p:txBody>
          <a:bodyPr wrap="square" rtlCol="0">
            <a:spAutoFit/>
          </a:bodyPr>
          <a:lstStyle/>
          <a:p>
            <a:r>
              <a:rPr lang="en-US" sz="1100" dirty="0" smtClean="0">
                <a:latin typeface="Proxima Nova Cn Rg" panose="02000506030000020004" pitchFamily="50" charset="0"/>
              </a:rPr>
              <a:t>Powered IS</a:t>
            </a:r>
            <a:endParaRPr lang="en-AU" sz="1100" dirty="0">
              <a:latin typeface="Proxima Nova Cn Rg" panose="02000506030000020004" pitchFamily="50" charset="0"/>
            </a:endParaRPr>
          </a:p>
        </p:txBody>
      </p:sp>
      <p:sp>
        <p:nvSpPr>
          <p:cNvPr id="40" name="Rectangle 39"/>
          <p:cNvSpPr/>
          <p:nvPr/>
        </p:nvSpPr>
        <p:spPr>
          <a:xfrm>
            <a:off x="2642755" y="5673097"/>
            <a:ext cx="3873244" cy="384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minimum distance viewing has been reduced to 2m, meaning that you can now enjoy viewing objects or creatures at a close range.  </a:t>
            </a:r>
            <a:endParaRPr lang="en-AU" sz="900" dirty="0">
              <a:solidFill>
                <a:schemeClr val="tx1"/>
              </a:solidFill>
              <a:latin typeface="Proxima Nova Alt Rg" panose="02000506030000020004" pitchFamily="50" charset="0"/>
            </a:endParaRPr>
          </a:p>
        </p:txBody>
      </p:sp>
      <p:sp>
        <p:nvSpPr>
          <p:cNvPr id="42" name="TextBox 41"/>
          <p:cNvSpPr txBox="1"/>
          <p:nvPr/>
        </p:nvSpPr>
        <p:spPr>
          <a:xfrm>
            <a:off x="1372513" y="5691611"/>
            <a:ext cx="1318839" cy="261610"/>
          </a:xfrm>
          <a:prstGeom prst="rect">
            <a:avLst/>
          </a:prstGeom>
          <a:noFill/>
        </p:spPr>
        <p:txBody>
          <a:bodyPr wrap="square" rtlCol="0">
            <a:spAutoFit/>
          </a:bodyPr>
          <a:lstStyle/>
          <a:p>
            <a:r>
              <a:rPr lang="en-US" sz="1100" dirty="0" smtClean="0">
                <a:latin typeface="Proxima Nova Cn Rg" panose="02000506030000020004" pitchFamily="50" charset="0"/>
              </a:rPr>
              <a:t>Focusing Distance </a:t>
            </a:r>
            <a:endParaRPr lang="en-AU" sz="1100" dirty="0">
              <a:latin typeface="Proxima Nova Cn Rg" panose="02000506030000020004" pitchFamily="50" charset="0"/>
            </a:endParaRPr>
          </a:p>
        </p:txBody>
      </p:sp>
      <p:sp>
        <p:nvSpPr>
          <p:cNvPr id="43" name="Rectangle 42"/>
          <p:cNvSpPr/>
          <p:nvPr/>
        </p:nvSpPr>
        <p:spPr>
          <a:xfrm>
            <a:off x="2653859" y="6244386"/>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field flattener lens corrects any blurring of edges when viewing a specific image, resulting in a sharp image across the entire field of view. </a:t>
            </a:r>
            <a:endParaRPr lang="en-AU" sz="900" dirty="0">
              <a:solidFill>
                <a:schemeClr val="tx1"/>
              </a:solidFill>
              <a:latin typeface="Proxima Nova Alt Rg" panose="02000506030000020004" pitchFamily="50" charset="0"/>
            </a:endParaRPr>
          </a:p>
        </p:txBody>
      </p:sp>
      <p:sp>
        <p:nvSpPr>
          <p:cNvPr id="44" name="TextBox 43"/>
          <p:cNvSpPr txBox="1"/>
          <p:nvPr/>
        </p:nvSpPr>
        <p:spPr>
          <a:xfrm>
            <a:off x="1461341" y="6457657"/>
            <a:ext cx="1245769" cy="261610"/>
          </a:xfrm>
          <a:prstGeom prst="rect">
            <a:avLst/>
          </a:prstGeom>
          <a:noFill/>
        </p:spPr>
        <p:txBody>
          <a:bodyPr wrap="square" rtlCol="0">
            <a:spAutoFit/>
          </a:bodyPr>
          <a:lstStyle/>
          <a:p>
            <a:r>
              <a:rPr lang="en-US" sz="1100" dirty="0" smtClean="0">
                <a:latin typeface="Proxima Nova Cn Rg" panose="02000506030000020004" pitchFamily="50" charset="0"/>
              </a:rPr>
              <a:t>Crisp Images </a:t>
            </a:r>
            <a:endParaRPr lang="en-AU" sz="1100" dirty="0">
              <a:latin typeface="Proxima Nova Cn Rg" panose="02000506030000020004" pitchFamily="50" charset="0"/>
            </a:endParaRPr>
          </a:p>
        </p:txBody>
      </p:sp>
      <p:sp>
        <p:nvSpPr>
          <p:cNvPr id="45" name="Rectangle 44"/>
          <p:cNvSpPr/>
          <p:nvPr/>
        </p:nvSpPr>
        <p:spPr>
          <a:xfrm>
            <a:off x="2687145" y="3544057"/>
            <a:ext cx="3873244" cy="39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A single push of a button activates IS for five minutes, allowing you to focus on viewing your subjects. </a:t>
            </a:r>
            <a:endParaRPr lang="en-AU" sz="900" dirty="0">
              <a:solidFill>
                <a:schemeClr val="tx1"/>
              </a:solidFill>
              <a:latin typeface="Proxima Nova Alt Rg" panose="02000506030000020004" pitchFamily="50" charset="0"/>
            </a:endParaRPr>
          </a:p>
        </p:txBody>
      </p:sp>
      <p:sp>
        <p:nvSpPr>
          <p:cNvPr id="46" name="TextBox 45"/>
          <p:cNvSpPr txBox="1"/>
          <p:nvPr/>
        </p:nvSpPr>
        <p:spPr>
          <a:xfrm>
            <a:off x="1573049" y="3616273"/>
            <a:ext cx="1179460" cy="261610"/>
          </a:xfrm>
          <a:prstGeom prst="rect">
            <a:avLst/>
          </a:prstGeom>
          <a:noFill/>
        </p:spPr>
        <p:txBody>
          <a:bodyPr wrap="square" rtlCol="0">
            <a:spAutoFit/>
          </a:bodyPr>
          <a:lstStyle/>
          <a:p>
            <a:r>
              <a:rPr lang="en-US" sz="1100" dirty="0" smtClean="0">
                <a:latin typeface="Proxima Nova Cn Rg" panose="02000506030000020004" pitchFamily="50" charset="0"/>
              </a:rPr>
              <a:t>IS Button </a:t>
            </a:r>
            <a:endParaRPr lang="en-AU" sz="1100" dirty="0">
              <a:latin typeface="Proxima Nova Cn Rg" panose="02000506030000020004" pitchFamily="50" charset="0"/>
            </a:endParaRPr>
          </a:p>
        </p:txBody>
      </p:sp>
      <p:sp>
        <p:nvSpPr>
          <p:cNvPr id="48" name="Rectangle 47"/>
          <p:cNvSpPr/>
          <p:nvPr/>
        </p:nvSpPr>
        <p:spPr>
          <a:xfrm>
            <a:off x="2663296" y="4908386"/>
            <a:ext cx="3873244" cy="420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a:solidFill>
                  <a:schemeClr val="tx1"/>
                </a:solidFill>
                <a:latin typeface="Proxima Nova Alt Rg" panose="02000506030000020004" pitchFamily="50" charset="0"/>
              </a:rPr>
              <a:t>This pair of binoculars has a medium sized diameter, which allows for a balance of portability and superb brightness. </a:t>
            </a:r>
          </a:p>
        </p:txBody>
      </p:sp>
      <p:sp>
        <p:nvSpPr>
          <p:cNvPr id="49" name="TextBox 48"/>
          <p:cNvSpPr txBox="1"/>
          <p:nvPr/>
        </p:nvSpPr>
        <p:spPr>
          <a:xfrm>
            <a:off x="1494958" y="4984664"/>
            <a:ext cx="1024892" cy="261610"/>
          </a:xfrm>
          <a:prstGeom prst="rect">
            <a:avLst/>
          </a:prstGeom>
          <a:noFill/>
        </p:spPr>
        <p:txBody>
          <a:bodyPr wrap="square" rtlCol="0">
            <a:spAutoFit/>
          </a:bodyPr>
          <a:lstStyle/>
          <a:p>
            <a:r>
              <a:rPr lang="en-US" sz="1100" dirty="0" smtClean="0">
                <a:latin typeface="Proxima Nova Cn Rg" panose="02000506030000020004" pitchFamily="50" charset="0"/>
              </a:rPr>
              <a:t>Brightness</a:t>
            </a:r>
            <a:endParaRPr lang="en-AU" sz="1100" dirty="0">
              <a:latin typeface="Proxima Nova Cn Rg" panose="02000506030000020004" pitchFamily="50" charset="0"/>
            </a:endParaRPr>
          </a:p>
        </p:txBody>
      </p:sp>
      <p:sp>
        <p:nvSpPr>
          <p:cNvPr id="51" name="Rectangle 50"/>
          <p:cNvSpPr/>
          <p:nvPr/>
        </p:nvSpPr>
        <p:spPr>
          <a:xfrm>
            <a:off x="2672005" y="4137355"/>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All models use a </a:t>
            </a:r>
            <a:r>
              <a:rPr lang="en-AU" sz="900" dirty="0" err="1" smtClean="0">
                <a:solidFill>
                  <a:schemeClr val="tx1"/>
                </a:solidFill>
                <a:latin typeface="Proxima Nova Alt Rg" panose="02000506030000020004" pitchFamily="50" charset="0"/>
              </a:rPr>
              <a:t>Porro</a:t>
            </a:r>
            <a:r>
              <a:rPr lang="en-AU" sz="900" dirty="0" smtClean="0">
                <a:solidFill>
                  <a:schemeClr val="tx1"/>
                </a:solidFill>
                <a:latin typeface="Proxima Nova Alt Rg" panose="02000506030000020004" pitchFamily="50" charset="0"/>
              </a:rPr>
              <a:t> prism design that priorities resolution and brightness. It also includes a multi-layer coating which reduces flaring and ghosting, perfect for everyday viewing. </a:t>
            </a:r>
            <a:endParaRPr lang="en-AU" sz="900" dirty="0">
              <a:solidFill>
                <a:schemeClr val="tx1"/>
              </a:solidFill>
              <a:latin typeface="Proxima Nova Alt Rg" panose="02000506030000020004" pitchFamily="50" charset="0"/>
            </a:endParaRPr>
          </a:p>
        </p:txBody>
      </p:sp>
      <p:sp>
        <p:nvSpPr>
          <p:cNvPr id="52" name="TextBox 51"/>
          <p:cNvSpPr txBox="1"/>
          <p:nvPr/>
        </p:nvSpPr>
        <p:spPr>
          <a:xfrm>
            <a:off x="1412012" y="4296523"/>
            <a:ext cx="1149235" cy="261610"/>
          </a:xfrm>
          <a:prstGeom prst="rect">
            <a:avLst/>
          </a:prstGeom>
          <a:noFill/>
        </p:spPr>
        <p:txBody>
          <a:bodyPr wrap="square" rtlCol="0">
            <a:spAutoFit/>
          </a:bodyPr>
          <a:lstStyle/>
          <a:p>
            <a:r>
              <a:rPr lang="en-US" sz="1100" dirty="0" smtClean="0">
                <a:latin typeface="Proxima Nova Cn Rg" panose="02000506030000020004" pitchFamily="50" charset="0"/>
              </a:rPr>
              <a:t>Optical Quality </a:t>
            </a:r>
            <a:endParaRPr lang="en-AU" sz="1100" dirty="0">
              <a:latin typeface="Proxima Nova Cn Rg" panose="02000506030000020004" pitchFamily="50" charset="0"/>
            </a:endParaRPr>
          </a:p>
        </p:txBody>
      </p:sp>
      <p:sp>
        <p:nvSpPr>
          <p:cNvPr id="53" name="TextBox 52"/>
          <p:cNvSpPr txBox="1"/>
          <p:nvPr/>
        </p:nvSpPr>
        <p:spPr>
          <a:xfrm>
            <a:off x="1323456" y="2255485"/>
            <a:ext cx="1367896" cy="261610"/>
          </a:xfrm>
          <a:prstGeom prst="rect">
            <a:avLst/>
          </a:prstGeom>
          <a:noFill/>
        </p:spPr>
        <p:txBody>
          <a:bodyPr wrap="square" rtlCol="0">
            <a:spAutoFit/>
          </a:bodyPr>
          <a:lstStyle/>
          <a:p>
            <a:r>
              <a:rPr lang="en-US" sz="1100" dirty="0" smtClean="0">
                <a:latin typeface="Proxima Nova Cn Rg" panose="02000506030000020004" pitchFamily="50" charset="0"/>
              </a:rPr>
              <a:t>12x Magnification </a:t>
            </a:r>
            <a:endParaRPr lang="en-AU" sz="1100" dirty="0">
              <a:latin typeface="Proxima Nova Cn Rg" panose="02000506030000020004" pitchFamily="50" charset="0"/>
            </a:endParaRPr>
          </a:p>
        </p:txBody>
      </p:sp>
      <p:sp>
        <p:nvSpPr>
          <p:cNvPr id="54" name="TextBox 53"/>
          <p:cNvSpPr txBox="1"/>
          <p:nvPr/>
        </p:nvSpPr>
        <p:spPr>
          <a:xfrm>
            <a:off x="1412012" y="2928132"/>
            <a:ext cx="1134416" cy="261610"/>
          </a:xfrm>
          <a:prstGeom prst="rect">
            <a:avLst/>
          </a:prstGeom>
          <a:noFill/>
        </p:spPr>
        <p:txBody>
          <a:bodyPr wrap="square" rtlCol="0">
            <a:spAutoFit/>
          </a:bodyPr>
          <a:lstStyle/>
          <a:p>
            <a:r>
              <a:rPr lang="en-US" sz="1100" dirty="0" smtClean="0">
                <a:latin typeface="Proxima Nova Cn Rg" panose="02000506030000020004" pitchFamily="50" charset="0"/>
              </a:rPr>
              <a:t>Ergonomic Grip</a:t>
            </a:r>
            <a:endParaRPr lang="en-AU" sz="1100" dirty="0">
              <a:latin typeface="Proxima Nova Cn Rg" panose="02000506030000020004" pitchFamily="50" charset="0"/>
            </a:endParaRPr>
          </a:p>
        </p:txBody>
      </p:sp>
      <p:sp>
        <p:nvSpPr>
          <p:cNvPr id="60" name="Rectangle 59"/>
          <p:cNvSpPr/>
          <p:nvPr/>
        </p:nvSpPr>
        <p:spPr>
          <a:xfrm>
            <a:off x="2682643" y="2725364"/>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non-slip finger grips make the binoculars easy to hold for a stable, easy viewing experience. </a:t>
            </a:r>
            <a:endParaRPr lang="en-AU" sz="900" dirty="0">
              <a:solidFill>
                <a:srgbClr val="FF0000"/>
              </a:solidFill>
              <a:latin typeface="Proxima Nova Alt Rg" panose="02000506030000020004" pitchFamily="50" charset="0"/>
            </a:endParaRPr>
          </a:p>
        </p:txBody>
      </p:sp>
      <p:sp>
        <p:nvSpPr>
          <p:cNvPr id="62" name="Rectangle 61"/>
          <p:cNvSpPr/>
          <p:nvPr/>
        </p:nvSpPr>
        <p:spPr>
          <a:xfrm>
            <a:off x="2687145" y="1480886"/>
            <a:ext cx="3873244" cy="479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Rg" panose="02000506030000020004" pitchFamily="50" charset="0"/>
              </a:rPr>
              <a:t>A mode that delivers more powerful image stabilization than normal IS for strong shaking or natural body movements. This feature makes long observations more comfortable by providing a more stable image when focusing on a single point that does not move much. </a:t>
            </a:r>
            <a:endParaRPr lang="en-AU" sz="900" dirty="0">
              <a:solidFill>
                <a:schemeClr val="tx1"/>
              </a:solidFill>
              <a:latin typeface="Proxima Nova Alt Rg" panose="02000506030000020004" pitchFamily="50" charset="0"/>
            </a:endParaRPr>
          </a:p>
        </p:txBody>
      </p:sp>
      <p:pic>
        <p:nvPicPr>
          <p:cNvPr id="64" name="Picture 63"/>
          <p:cNvPicPr>
            <a:picLocks noChangeAspect="1"/>
          </p:cNvPicPr>
          <p:nvPr/>
        </p:nvPicPr>
        <p:blipFill>
          <a:blip r:embed="rId3"/>
          <a:stretch>
            <a:fillRect/>
          </a:stretch>
        </p:blipFill>
        <p:spPr>
          <a:xfrm>
            <a:off x="509927" y="3591069"/>
            <a:ext cx="600643" cy="398101"/>
          </a:xfrm>
          <a:prstGeom prst="rect">
            <a:avLst/>
          </a:prstGeom>
        </p:spPr>
      </p:pic>
      <p:pic>
        <p:nvPicPr>
          <p:cNvPr id="67" name="Picture 66"/>
          <p:cNvPicPr>
            <a:picLocks noChangeAspect="1"/>
          </p:cNvPicPr>
          <p:nvPr/>
        </p:nvPicPr>
        <p:blipFill>
          <a:blip r:embed="rId4"/>
          <a:stretch>
            <a:fillRect/>
          </a:stretch>
        </p:blipFill>
        <p:spPr>
          <a:xfrm>
            <a:off x="509927" y="4197946"/>
            <a:ext cx="548989" cy="502689"/>
          </a:xfrm>
          <a:prstGeom prst="rect">
            <a:avLst/>
          </a:prstGeom>
        </p:spPr>
      </p:pic>
      <p:pic>
        <p:nvPicPr>
          <p:cNvPr id="68" name="Picture 67"/>
          <p:cNvPicPr>
            <a:picLocks noChangeAspect="1"/>
          </p:cNvPicPr>
          <p:nvPr/>
        </p:nvPicPr>
        <p:blipFill>
          <a:blip r:embed="rId5"/>
          <a:stretch>
            <a:fillRect/>
          </a:stretch>
        </p:blipFill>
        <p:spPr>
          <a:xfrm>
            <a:off x="479542" y="6284710"/>
            <a:ext cx="579374" cy="559396"/>
          </a:xfrm>
          <a:prstGeom prst="rect">
            <a:avLst/>
          </a:prstGeom>
        </p:spPr>
      </p:pic>
      <p:pic>
        <p:nvPicPr>
          <p:cNvPr id="69" name="図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6919" y="1470790"/>
            <a:ext cx="424619" cy="424619"/>
          </a:xfrm>
          <a:prstGeom prst="rect">
            <a:avLst/>
          </a:prstGeom>
          <a:ln>
            <a:solidFill>
              <a:schemeClr val="tx1">
                <a:lumMod val="50000"/>
                <a:lumOff val="50000"/>
              </a:schemeClr>
            </a:solidFill>
          </a:ln>
        </p:spPr>
      </p:pic>
      <p:sp>
        <p:nvSpPr>
          <p:cNvPr id="70" name="楕円 53"/>
          <p:cNvSpPr/>
          <p:nvPr/>
        </p:nvSpPr>
        <p:spPr>
          <a:xfrm>
            <a:off x="512282" y="4816446"/>
            <a:ext cx="513883" cy="500756"/>
          </a:xfrm>
          <a:prstGeom prst="ellipse">
            <a:avLst/>
          </a:prstGeom>
          <a:blipFill>
            <a:blip r:embed="rId7"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latin typeface="Century Gothic" panose="020B0502020202020204" pitchFamily="34" charset="0"/>
            </a:endParaRPr>
          </a:p>
        </p:txBody>
      </p:sp>
      <p:pic>
        <p:nvPicPr>
          <p:cNvPr id="71" name="図 1"/>
          <p:cNvPicPr>
            <a:picLocks noChangeAspect="1"/>
          </p:cNvPicPr>
          <p:nvPr/>
        </p:nvPicPr>
        <p:blipFill rotWithShape="1">
          <a:blip r:embed="rId8" cstate="print">
            <a:extLst>
              <a:ext uri="{28A0092B-C50C-407E-A947-70E740481C1C}">
                <a14:useLocalDpi xmlns:a14="http://schemas.microsoft.com/office/drawing/2010/main" val="0"/>
              </a:ext>
            </a:extLst>
          </a:blip>
          <a:srcRect l="6580" r="4288"/>
          <a:stretch/>
        </p:blipFill>
        <p:spPr>
          <a:xfrm>
            <a:off x="478971" y="2951186"/>
            <a:ext cx="627018" cy="419378"/>
          </a:xfrm>
          <a:prstGeom prst="rect">
            <a:avLst/>
          </a:prstGeom>
        </p:spPr>
      </p:pic>
      <p:pic>
        <p:nvPicPr>
          <p:cNvPr id="72" name="図 48"/>
          <p:cNvPicPr>
            <a:picLocks noChangeAspect="1"/>
          </p:cNvPicPr>
          <p:nvPr/>
        </p:nvPicPr>
        <p:blipFill rotWithShape="1">
          <a:blip r:embed="rId9" cstate="print">
            <a:extLst>
              <a:ext uri="{28A0092B-C50C-407E-A947-70E740481C1C}">
                <a14:useLocalDpi xmlns:a14="http://schemas.microsoft.com/office/drawing/2010/main" val="0"/>
              </a:ext>
            </a:extLst>
          </a:blip>
          <a:srcRect l="7425" t="4780" r="6963" b="15046"/>
          <a:stretch/>
        </p:blipFill>
        <p:spPr>
          <a:xfrm>
            <a:off x="507516" y="5565512"/>
            <a:ext cx="548641" cy="513807"/>
          </a:xfrm>
          <a:prstGeom prst="rect">
            <a:avLst/>
          </a:prstGeom>
        </p:spPr>
      </p:pic>
      <p:sp>
        <p:nvSpPr>
          <p:cNvPr id="73" name="角丸四角形 2"/>
          <p:cNvSpPr/>
          <p:nvPr/>
        </p:nvSpPr>
        <p:spPr>
          <a:xfrm>
            <a:off x="457686" y="2213292"/>
            <a:ext cx="648303" cy="396136"/>
          </a:xfrm>
          <a:prstGeom prst="roundRect">
            <a:avLst>
              <a:gd name="adj" fmla="val 7457"/>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sz="1295" dirty="0">
              <a:latin typeface="Century Gothic" panose="020B0502020202020204" pitchFamily="34" charset="0"/>
              <a:ea typeface="小塚ゴシック Pro EL" panose="020B0200000000000000" pitchFamily="34" charset="-128"/>
            </a:endParaRPr>
          </a:p>
        </p:txBody>
      </p:sp>
      <p:sp>
        <p:nvSpPr>
          <p:cNvPr id="74" name="テキスト ボックス 62"/>
          <p:cNvSpPr txBox="1"/>
          <p:nvPr/>
        </p:nvSpPr>
        <p:spPr>
          <a:xfrm>
            <a:off x="662624" y="2422053"/>
            <a:ext cx="213200" cy="161583"/>
          </a:xfrm>
          <a:prstGeom prst="rect">
            <a:avLst/>
          </a:prstGeom>
          <a:noFill/>
        </p:spPr>
        <p:txBody>
          <a:bodyPr wrap="none" lIns="0" tIns="0" rIns="0" bIns="0" rtlCol="0" anchor="ctr">
            <a:spAutoFit/>
          </a:bodyPr>
          <a:lstStyle/>
          <a:p>
            <a:pPr algn="ctr"/>
            <a:r>
              <a:rPr kumimoji="1" lang="en-US" altLang="ja-JP" sz="1050" dirty="0" smtClean="0">
                <a:solidFill>
                  <a:schemeClr val="bg1"/>
                </a:solidFill>
                <a:latin typeface="Century Gothic" panose="020B0502020202020204" pitchFamily="34" charset="0"/>
                <a:ea typeface="小塚ゴシック Pro EL" panose="020B0200000000000000" pitchFamily="34" charset="-128"/>
              </a:rPr>
              <a:t>12</a:t>
            </a:r>
            <a:r>
              <a:rPr kumimoji="1" lang="en-US" altLang="ja-JP" sz="700" dirty="0" smtClean="0">
                <a:solidFill>
                  <a:schemeClr val="bg1"/>
                </a:solidFill>
                <a:latin typeface="Century Gothic" panose="020B0502020202020204" pitchFamily="34" charset="0"/>
                <a:ea typeface="小塚ゴシック Pro EL" panose="020B0200000000000000" pitchFamily="34" charset="-128"/>
              </a:rPr>
              <a:t> </a:t>
            </a:r>
            <a:r>
              <a:rPr kumimoji="1" lang="en-US" altLang="ja-JP" sz="600" dirty="0">
                <a:solidFill>
                  <a:schemeClr val="bg1"/>
                </a:solidFill>
                <a:latin typeface="Century Gothic" panose="020B0502020202020204" pitchFamily="34" charset="0"/>
                <a:ea typeface="小塚ゴシック Pro EL" panose="020B0200000000000000" pitchFamily="34" charset="-128"/>
              </a:rPr>
              <a:t>x</a:t>
            </a:r>
            <a:endParaRPr kumimoji="1" lang="ja-JP" altLang="en-US" sz="800" dirty="0">
              <a:solidFill>
                <a:schemeClr val="bg1"/>
              </a:solidFill>
              <a:latin typeface="Century Gothic" panose="020B0502020202020204" pitchFamily="34" charset="0"/>
              <a:ea typeface="小塚ゴシック Pro EL" panose="020B0200000000000000" pitchFamily="34" charset="-128"/>
            </a:endParaRPr>
          </a:p>
        </p:txBody>
      </p:sp>
      <p:sp>
        <p:nvSpPr>
          <p:cNvPr id="75" name="テキスト ボックス 70"/>
          <p:cNvSpPr txBox="1"/>
          <p:nvPr/>
        </p:nvSpPr>
        <p:spPr>
          <a:xfrm>
            <a:off x="472304" y="2270168"/>
            <a:ext cx="602729" cy="107722"/>
          </a:xfrm>
          <a:prstGeom prst="rect">
            <a:avLst/>
          </a:prstGeom>
          <a:noFill/>
        </p:spPr>
        <p:txBody>
          <a:bodyPr wrap="none" lIns="0" tIns="0" rIns="0" bIns="0" rtlCol="0" anchor="ctr">
            <a:spAutoFit/>
          </a:bodyPr>
          <a:lstStyle/>
          <a:p>
            <a:pPr algn="ctr"/>
            <a:r>
              <a:rPr kumimoji="1" lang="en-US" altLang="ja-JP" sz="700" dirty="0">
                <a:solidFill>
                  <a:schemeClr val="bg1"/>
                </a:solidFill>
                <a:latin typeface="Century Gothic" panose="020B0502020202020204" pitchFamily="34" charset="0"/>
                <a:ea typeface="小塚ゴシック Pro EL" panose="020B0200000000000000" pitchFamily="34" charset="-128"/>
                <a:cs typeface="Arial" panose="020B0604020202020204" pitchFamily="34" charset="0"/>
              </a:rPr>
              <a:t>Magnification</a:t>
            </a:r>
            <a:endParaRPr kumimoji="1" lang="ja-JP" altLang="en-US" sz="700" dirty="0">
              <a:solidFill>
                <a:schemeClr val="bg1"/>
              </a:solidFill>
              <a:latin typeface="Century Gothic" panose="020B0502020202020204" pitchFamily="34" charset="0"/>
              <a:ea typeface="小塚ゴシック Pro EL" panose="020B0200000000000000" pitchFamily="34" charset="-128"/>
              <a:cs typeface="Arial" panose="020B0604020202020204" pitchFamily="34" charset="0"/>
            </a:endParaRPr>
          </a:p>
        </p:txBody>
      </p:sp>
      <p:sp>
        <p:nvSpPr>
          <p:cNvPr id="76" name="TextBox 75"/>
          <p:cNvSpPr txBox="1"/>
          <p:nvPr/>
        </p:nvSpPr>
        <p:spPr>
          <a:xfrm>
            <a:off x="313420" y="7474402"/>
            <a:ext cx="3270438" cy="261610"/>
          </a:xfrm>
          <a:prstGeom prst="rect">
            <a:avLst/>
          </a:prstGeom>
          <a:noFill/>
        </p:spPr>
        <p:txBody>
          <a:bodyPr wrap="square" rtlCol="0">
            <a:spAutoFit/>
          </a:bodyPr>
          <a:lstStyle/>
          <a:p>
            <a:r>
              <a:rPr lang="en-US" sz="1100" dirty="0" smtClean="0">
                <a:latin typeface="Proxima Nova Cn Rg" panose="02000506030000020004" pitchFamily="50" charset="0"/>
              </a:rPr>
              <a:t>What is this pair of binoculars best used for ? </a:t>
            </a:r>
            <a:endParaRPr lang="en-AU" sz="1100" dirty="0">
              <a:latin typeface="Proxima Nova Cn Rg" panose="02000506030000020004" pitchFamily="50" charset="0"/>
            </a:endParaRPr>
          </a:p>
        </p:txBody>
      </p:sp>
      <p:sp>
        <p:nvSpPr>
          <p:cNvPr id="84" name="Rectangle 83"/>
          <p:cNvSpPr/>
          <p:nvPr/>
        </p:nvSpPr>
        <p:spPr>
          <a:xfrm>
            <a:off x="2707110" y="2198380"/>
            <a:ext cx="3873244" cy="413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900" dirty="0">
                <a:solidFill>
                  <a:schemeClr val="tx1"/>
                </a:solidFill>
                <a:latin typeface="Proxima Nova Alt Rg" panose="02000506030000020004" pitchFamily="50" charset="0"/>
              </a:rPr>
              <a:t>Get closer to a wide range of subjects with the </a:t>
            </a:r>
            <a:r>
              <a:rPr lang="en-US" sz="900" dirty="0" smtClean="0">
                <a:solidFill>
                  <a:schemeClr val="tx1"/>
                </a:solidFill>
                <a:latin typeface="Proxima Nova Alt Rg" panose="02000506030000020004" pitchFamily="50" charset="0"/>
              </a:rPr>
              <a:t>12x </a:t>
            </a:r>
            <a:r>
              <a:rPr lang="en-US" sz="900" dirty="0">
                <a:solidFill>
                  <a:schemeClr val="tx1"/>
                </a:solidFill>
                <a:latin typeface="Proxima Nova Alt Rg" panose="02000506030000020004" pitchFamily="50" charset="0"/>
              </a:rPr>
              <a:t>magnification within these binoculars. </a:t>
            </a:r>
            <a:endParaRPr lang="en-AU" sz="900" dirty="0">
              <a:solidFill>
                <a:schemeClr val="tx1"/>
              </a:solidFill>
              <a:latin typeface="Proxima Nova Alt Rg" panose="02000506030000020004" pitchFamily="50" charset="0"/>
            </a:endParaRPr>
          </a:p>
        </p:txBody>
      </p:sp>
      <p:pic>
        <p:nvPicPr>
          <p:cNvPr id="85" name="Picture 84"/>
          <p:cNvPicPr>
            <a:picLocks noChangeAspect="1"/>
          </p:cNvPicPr>
          <p:nvPr/>
        </p:nvPicPr>
        <p:blipFill>
          <a:blip r:embed="rId10"/>
          <a:stretch>
            <a:fillRect/>
          </a:stretch>
        </p:blipFill>
        <p:spPr>
          <a:xfrm>
            <a:off x="792359" y="8012085"/>
            <a:ext cx="818849" cy="913696"/>
          </a:xfrm>
          <a:prstGeom prst="rect">
            <a:avLst/>
          </a:prstGeom>
        </p:spPr>
      </p:pic>
      <p:pic>
        <p:nvPicPr>
          <p:cNvPr id="86" name="Picture 85"/>
          <p:cNvPicPr>
            <a:picLocks noChangeAspect="1"/>
          </p:cNvPicPr>
          <p:nvPr/>
        </p:nvPicPr>
        <p:blipFill>
          <a:blip r:embed="rId11"/>
          <a:stretch>
            <a:fillRect/>
          </a:stretch>
        </p:blipFill>
        <p:spPr>
          <a:xfrm>
            <a:off x="3890026" y="7981721"/>
            <a:ext cx="792905" cy="903790"/>
          </a:xfrm>
          <a:prstGeom prst="rect">
            <a:avLst/>
          </a:prstGeom>
        </p:spPr>
      </p:pic>
      <p:pic>
        <p:nvPicPr>
          <p:cNvPr id="101" name="Picture 100"/>
          <p:cNvPicPr>
            <a:picLocks noChangeAspect="1"/>
          </p:cNvPicPr>
          <p:nvPr/>
        </p:nvPicPr>
        <p:blipFill>
          <a:blip r:embed="rId12"/>
          <a:stretch>
            <a:fillRect/>
          </a:stretch>
        </p:blipFill>
        <p:spPr>
          <a:xfrm>
            <a:off x="5329534" y="7981721"/>
            <a:ext cx="741767" cy="844276"/>
          </a:xfrm>
          <a:prstGeom prst="rect">
            <a:avLst/>
          </a:prstGeom>
        </p:spPr>
      </p:pic>
      <p:pic>
        <p:nvPicPr>
          <p:cNvPr id="113" name="Picture 112"/>
          <p:cNvPicPr>
            <a:picLocks noChangeAspect="1"/>
          </p:cNvPicPr>
          <p:nvPr/>
        </p:nvPicPr>
        <p:blipFill>
          <a:blip r:embed="rId13"/>
          <a:stretch>
            <a:fillRect/>
          </a:stretch>
        </p:blipFill>
        <p:spPr>
          <a:xfrm>
            <a:off x="2365416" y="7981721"/>
            <a:ext cx="826044" cy="946773"/>
          </a:xfrm>
          <a:prstGeom prst="rect">
            <a:avLst/>
          </a:prstGeom>
        </p:spPr>
      </p:pic>
    </p:spTree>
    <p:extLst>
      <p:ext uri="{BB962C8B-B14F-4D97-AF65-F5344CB8AC3E}">
        <p14:creationId xmlns:p14="http://schemas.microsoft.com/office/powerpoint/2010/main" val="1594551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図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7064" y="1371735"/>
            <a:ext cx="1596972" cy="1712637"/>
          </a:xfrm>
          <a:prstGeom prst="rect">
            <a:avLst/>
          </a:prstGeom>
        </p:spPr>
      </p:pic>
      <p:sp>
        <p:nvSpPr>
          <p:cNvPr id="5122" name="Line 48"/>
          <p:cNvSpPr>
            <a:spLocks noChangeShapeType="1"/>
          </p:cNvSpPr>
          <p:nvPr/>
        </p:nvSpPr>
        <p:spPr bwMode="auto">
          <a:xfrm>
            <a:off x="3419475" y="793750"/>
            <a:ext cx="0" cy="82153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823" tIns="5410" rIns="10823" bIns="5410"/>
          <a:lstStyle/>
          <a:p>
            <a:endParaRPr lang="en-AU"/>
          </a:p>
        </p:txBody>
      </p:sp>
      <p:sp>
        <p:nvSpPr>
          <p:cNvPr id="5123" name="Line 49"/>
          <p:cNvSpPr>
            <a:spLocks noChangeShapeType="1"/>
          </p:cNvSpPr>
          <p:nvPr/>
        </p:nvSpPr>
        <p:spPr bwMode="auto">
          <a:xfrm>
            <a:off x="6642100" y="793750"/>
            <a:ext cx="0" cy="82153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823" tIns="5410" rIns="10823" bIns="5410"/>
          <a:lstStyle/>
          <a:p>
            <a:endParaRPr lang="en-AU"/>
          </a:p>
        </p:txBody>
      </p:sp>
      <p:sp>
        <p:nvSpPr>
          <p:cNvPr id="8" name="Text Box 111"/>
          <p:cNvSpPr txBox="1">
            <a:spLocks noChangeArrowheads="1"/>
          </p:cNvSpPr>
          <p:nvPr/>
        </p:nvSpPr>
        <p:spPr bwMode="auto">
          <a:xfrm>
            <a:off x="260350" y="316025"/>
            <a:ext cx="34432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91423"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spcBef>
                <a:spcPct val="50000"/>
              </a:spcBef>
            </a:pPr>
            <a:r>
              <a:rPr lang="en-US" altLang="en-US" sz="2000" dirty="0">
                <a:latin typeface="Proxima Nova Cn Rg" panose="02000506030000020004" pitchFamily="50" charset="0"/>
                <a:ea typeface="+mn-ea"/>
              </a:rPr>
              <a:t>Technical Specifications</a:t>
            </a:r>
          </a:p>
        </p:txBody>
      </p:sp>
      <p:sp>
        <p:nvSpPr>
          <p:cNvPr id="9" name="TextBox 8"/>
          <p:cNvSpPr txBox="1"/>
          <p:nvPr/>
        </p:nvSpPr>
        <p:spPr>
          <a:xfrm>
            <a:off x="2814453" y="247111"/>
            <a:ext cx="3827648" cy="461665"/>
          </a:xfrm>
          <a:prstGeom prst="rect">
            <a:avLst/>
          </a:prstGeom>
          <a:noFill/>
        </p:spPr>
        <p:txBody>
          <a:bodyPr wrap="square" rtlCol="0">
            <a:spAutoFit/>
          </a:bodyPr>
          <a:lstStyle/>
          <a:p>
            <a:pPr algn="r"/>
            <a:r>
              <a:rPr lang="en-US" sz="2400" b="1" dirty="0" smtClean="0">
                <a:latin typeface="Proxima Nova Alt Cn Rg" panose="02000506030000020004" pitchFamily="50" charset="0"/>
              </a:rPr>
              <a:t>12x32 IS </a:t>
            </a:r>
            <a:endParaRPr lang="en-AU" sz="2400" b="1" dirty="0">
              <a:latin typeface="Proxima Nova Alt Cn Rg" panose="02000506030000020004" pitchFamily="50" charset="0"/>
            </a:endParaRPr>
          </a:p>
        </p:txBody>
      </p:sp>
      <p:graphicFrame>
        <p:nvGraphicFramePr>
          <p:cNvPr id="10" name="Group 24"/>
          <p:cNvGraphicFramePr>
            <a:graphicFrameLocks noGrp="1"/>
          </p:cNvGraphicFramePr>
          <p:nvPr>
            <p:extLst>
              <p:ext uri="{D42A27DB-BD31-4B8C-83A1-F6EECF244321}">
                <p14:modId xmlns:p14="http://schemas.microsoft.com/office/powerpoint/2010/main" val="778184832"/>
              </p:ext>
            </p:extLst>
          </p:nvPr>
        </p:nvGraphicFramePr>
        <p:xfrm>
          <a:off x="312972" y="3893256"/>
          <a:ext cx="6213006" cy="4959361"/>
        </p:xfrm>
        <a:graphic>
          <a:graphicData uri="http://schemas.openxmlformats.org/drawingml/2006/table">
            <a:tbl>
              <a:tblPr/>
              <a:tblGrid>
                <a:gridCol w="1764029">
                  <a:extLst>
                    <a:ext uri="{9D8B030D-6E8A-4147-A177-3AD203B41FA5}">
                      <a16:colId xmlns="" xmlns:a16="http://schemas.microsoft.com/office/drawing/2014/main" val="20000"/>
                    </a:ext>
                  </a:extLst>
                </a:gridCol>
                <a:gridCol w="4448977">
                  <a:extLst>
                    <a:ext uri="{9D8B030D-6E8A-4147-A177-3AD203B41FA5}">
                      <a16:colId xmlns="" xmlns:a16="http://schemas.microsoft.com/office/drawing/2014/main" val="20001"/>
                    </a:ext>
                  </a:extLst>
                </a:gridCol>
              </a:tblGrid>
              <a:tr h="232325">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Magnification</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rgbClr val="000000"/>
                          </a:solidFill>
                          <a:latin typeface="Century Gothic" panose="020B0502020202020204" pitchFamily="34" charset="0"/>
                          <a:ea typeface="Meiryo UI" panose="020B0604030504040204" pitchFamily="50" charset="-128"/>
                          <a:cs typeface="Arial" panose="020B0604020202020204" pitchFamily="34" charset="0"/>
                        </a:rPr>
                        <a:t>12 x</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 xmlns:a16="http://schemas.microsoft.com/office/drawing/2014/main" val="10002"/>
                  </a:ext>
                </a:extLst>
              </a:tr>
              <a:tr h="232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Objective lens effective diameter</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32 </a:t>
                      </a:r>
                      <a:r>
                        <a:rPr lang="ja-JP" altLang="en-US"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ｍｍ</a:t>
                      </a:r>
                      <a:endPar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Real field of view</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5.0° </a:t>
                      </a:r>
                      <a:r>
                        <a:rPr lang="en-US" altLang="ja-JP" sz="700" b="0" i="0" u="none" strike="noStrike" dirty="0">
                          <a:solidFill>
                            <a:srgbClr val="000000"/>
                          </a:solidFill>
                          <a:latin typeface="Century Gothic" panose="020B0502020202020204" pitchFamily="34" charset="0"/>
                          <a:ea typeface="Meiryo UI" panose="020B0604030504040204" pitchFamily="50" charset="-128"/>
                          <a:cs typeface="Arial" panose="020B0604020202020204" pitchFamily="34" charset="0"/>
                        </a:rPr>
                        <a:t>(87.3 m field of view at 1000 m)</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000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Apparent field of view</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55.3°</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Pupil diameter</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2.3 mm</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99784948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Eye relief</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14.5 mm</a:t>
                      </a:r>
                      <a:endParaRPr lang="ja-JP" altLang="en-US"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Closest focusing distance</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小塚ゴシック Pro EL" panose="020B0200000000000000" pitchFamily="34" charset="-128"/>
                          <a:cs typeface="Arial" panose="020B0604020202020204" pitchFamily="34" charset="0"/>
                        </a:rPr>
                        <a:t>6.6 ft. / 2.0 m</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0007"/>
                  </a:ext>
                </a:extLst>
              </a:tr>
              <a:tr h="26588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L/R dioptric difference </a:t>
                      </a:r>
                      <a:b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br>
                      <a: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adjustment range</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±3.0 dpt</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266891512"/>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Eye width adjustment range</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55 - 76 mm</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2425550783"/>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Image stabilizer function</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Available (5 minute continuous operation with a single push) (with Powered IS)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64139185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Image stabilization method</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Shift method</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383895400"/>
                  </a:ext>
                </a:extLst>
              </a:tr>
              <a:tr h="59549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Power source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(when using IS)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2 AA batteries</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At normal temperature: (25℃): Approx. 10 hours (NiMH batteries can also be used)</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At low temperature: (-10℃): Approx. 2 hours (NiMH batteries can also be used)</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679729179"/>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Prism type</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Porro II type prism</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330357110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UD lens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20867437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Super Spectra Coating</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2053730590"/>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Field flattener element</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 </a:t>
                      </a: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(2)</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633580651"/>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Waterproof construction</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0010"/>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Tripod socket</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792596317"/>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pl-PL" altLang="ja-JP" sz="700" b="0" i="0" u="none" strike="noStrike" cap="none" normalizeH="0" baseline="0" dirty="0" smtClean="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 x L </a:t>
                      </a:r>
                      <a:r>
                        <a:rPr kumimoji="1" lang="pl-PL"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x </a:t>
                      </a:r>
                      <a:r>
                        <a:rPr kumimoji="1" lang="pl-PL" altLang="ja-JP" sz="700" b="0" i="0" u="none" strike="noStrike" cap="none" normalizeH="0" baseline="0" dirty="0" smtClean="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H</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chemeClr val="tx1"/>
                          </a:solidFill>
                          <a:effectLst/>
                          <a:latin typeface="Century Gothic" panose="020B0502020202020204" pitchFamily="34" charset="0"/>
                          <a:ea typeface="小塚ゴシック Pro EL" panose="020B0200000000000000" pitchFamily="34" charset="-128"/>
                          <a:cs typeface="Arial" panose="020B0604020202020204" pitchFamily="34" charset="0"/>
                        </a:rPr>
                        <a:t>5.6 x 6.7 x 3.0 in. / </a:t>
                      </a: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142 × 171 × 77 mm</a:t>
                      </a: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0011"/>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Weight (Except for batteries)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Approx. </a:t>
                      </a:r>
                      <a:r>
                        <a:rPr kumimoji="1" lang="en-US" altLang="ja-JP" sz="700" b="0" i="0" u="none" strike="noStrike" cap="none" normalizeH="0" baseline="0" dirty="0">
                          <a:ln>
                            <a:noFill/>
                          </a:ln>
                          <a:solidFill>
                            <a:srgbClr val="000000"/>
                          </a:solidFill>
                          <a:effectLst/>
                          <a:latin typeface="Century Gothic" panose="020B0502020202020204" pitchFamily="34" charset="0"/>
                          <a:ea typeface="小塚ゴシック Pro EL" panose="020B0200000000000000" pitchFamily="34" charset="-128"/>
                          <a:cs typeface="Arial" panose="020B0604020202020204" pitchFamily="34" charset="0"/>
                        </a:rPr>
                        <a:t>27.5 oz. / </a:t>
                      </a: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780  g</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16"/>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Package contents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Soft case, strap, ocular lens cap</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3227860783"/>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Optional accessories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Anti-Fog Eyepiece AE-B1</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966070462"/>
                  </a:ext>
                </a:extLst>
              </a:tr>
            </a:tbl>
          </a:graphicData>
        </a:graphic>
      </p:graphicFrame>
      <p:sp>
        <p:nvSpPr>
          <p:cNvPr id="14" name="テキスト ボックス 74"/>
          <p:cNvSpPr txBox="1"/>
          <p:nvPr/>
        </p:nvSpPr>
        <p:spPr>
          <a:xfrm>
            <a:off x="3462310" y="1399541"/>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5" name="テキスト ボックス 75"/>
          <p:cNvSpPr txBox="1"/>
          <p:nvPr/>
        </p:nvSpPr>
        <p:spPr>
          <a:xfrm>
            <a:off x="4129555" y="1843031"/>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6" name="テキスト ボックス 76"/>
          <p:cNvSpPr txBox="1"/>
          <p:nvPr/>
        </p:nvSpPr>
        <p:spPr>
          <a:xfrm>
            <a:off x="3987773" y="2352259"/>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3</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7" name="テキスト ボックス 77"/>
          <p:cNvSpPr txBox="1"/>
          <p:nvPr/>
        </p:nvSpPr>
        <p:spPr>
          <a:xfrm>
            <a:off x="3523454" y="2715884"/>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3</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8" name="テキスト ボックス 78"/>
          <p:cNvSpPr txBox="1"/>
          <p:nvPr/>
        </p:nvSpPr>
        <p:spPr>
          <a:xfrm>
            <a:off x="2677759" y="2466278"/>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9" name="テキスト ボックス 79"/>
          <p:cNvSpPr txBox="1"/>
          <p:nvPr/>
        </p:nvSpPr>
        <p:spPr>
          <a:xfrm>
            <a:off x="2532647" y="1631897"/>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5</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27" name="テキスト ボックス 65"/>
          <p:cNvSpPr txBox="1"/>
          <p:nvPr/>
        </p:nvSpPr>
        <p:spPr>
          <a:xfrm>
            <a:off x="2842232" y="1024368"/>
            <a:ext cx="1240156" cy="253916"/>
          </a:xfrm>
          <a:prstGeom prst="rect">
            <a:avLst/>
          </a:prstGeom>
          <a:noFill/>
        </p:spPr>
        <p:txBody>
          <a:bodyPr wrap="square" rtlCol="0">
            <a:spAutoFit/>
          </a:bodyPr>
          <a:lstStyle/>
          <a:p>
            <a:pPr algn="ctr"/>
            <a:r>
              <a:rPr kumimoji="1" lang="en-US" altLang="ja-JP" sz="1050" b="1" dirty="0">
                <a:solidFill>
                  <a:srgbClr val="000000"/>
                </a:solidFill>
                <a:latin typeface="Century Gothic" panose="020B0502020202020204" pitchFamily="34" charset="0"/>
                <a:ea typeface="小塚ゴシック Pro EL" panose="020B0200000000000000" pitchFamily="34" charset="-128"/>
              </a:rPr>
              <a:t>Magnification</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28" name="テキスト ボックス 66"/>
          <p:cNvSpPr txBox="1"/>
          <p:nvPr/>
        </p:nvSpPr>
        <p:spPr>
          <a:xfrm>
            <a:off x="4266185" y="1635282"/>
            <a:ext cx="1105859" cy="415498"/>
          </a:xfrm>
          <a:prstGeom prst="rect">
            <a:avLst/>
          </a:prstGeom>
          <a:noFill/>
        </p:spPr>
        <p:txBody>
          <a:bodyPr wrap="square" rtlCol="0">
            <a:spAutoFit/>
          </a:bodyPr>
          <a:lstStyle/>
          <a:p>
            <a:r>
              <a:rPr kumimoji="1" lang="en-US" altLang="ja-JP" sz="1050" b="1" dirty="0">
                <a:solidFill>
                  <a:srgbClr val="000000"/>
                </a:solidFill>
                <a:latin typeface="Century Gothic" panose="020B0502020202020204" pitchFamily="34" charset="0"/>
                <a:ea typeface="小塚ゴシック Pro EL" panose="020B0200000000000000" pitchFamily="34" charset="-128"/>
              </a:rPr>
              <a:t>Wide field</a:t>
            </a:r>
          </a:p>
          <a:p>
            <a:r>
              <a:rPr kumimoji="1" lang="en-US" altLang="ja-JP" sz="1050" b="1" dirty="0">
                <a:solidFill>
                  <a:srgbClr val="000000"/>
                </a:solidFill>
                <a:latin typeface="Century Gothic" panose="020B0502020202020204" pitchFamily="34" charset="0"/>
                <a:ea typeface="小塚ゴシック Pro EL" panose="020B0200000000000000" pitchFamily="34" charset="-128"/>
              </a:rPr>
              <a:t>of view</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29" name="テキスト ボックス 67"/>
          <p:cNvSpPr txBox="1"/>
          <p:nvPr/>
        </p:nvSpPr>
        <p:spPr>
          <a:xfrm>
            <a:off x="4206897" y="2631245"/>
            <a:ext cx="951194" cy="253916"/>
          </a:xfrm>
          <a:prstGeom prst="rect">
            <a:avLst/>
          </a:prstGeom>
          <a:noFill/>
        </p:spPr>
        <p:txBody>
          <a:bodyPr wrap="square" rtlCol="0">
            <a:spAutoFit/>
          </a:bodyPr>
          <a:lstStyle/>
          <a:p>
            <a:r>
              <a:rPr kumimoji="1" lang="en-US" altLang="ja-JP" sz="1050" b="1" dirty="0">
                <a:solidFill>
                  <a:srgbClr val="000000"/>
                </a:solidFill>
                <a:latin typeface="Century Gothic" panose="020B0502020202020204" pitchFamily="34" charset="0"/>
                <a:ea typeface="小塚ゴシック Pro EL" panose="020B0200000000000000" pitchFamily="34" charset="-128"/>
              </a:rPr>
              <a:t>Brightness</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0" name="テキスト ボックス 68"/>
          <p:cNvSpPr txBox="1"/>
          <p:nvPr/>
        </p:nvSpPr>
        <p:spPr>
          <a:xfrm>
            <a:off x="2904273" y="3112178"/>
            <a:ext cx="1058493" cy="253916"/>
          </a:xfrm>
          <a:prstGeom prst="rect">
            <a:avLst/>
          </a:prstGeom>
          <a:noFill/>
        </p:spPr>
        <p:txBody>
          <a:bodyPr wrap="square" rtlCol="0">
            <a:spAutoFit/>
          </a:bodyPr>
          <a:lstStyle/>
          <a:p>
            <a:pPr algn="ctr"/>
            <a:r>
              <a:rPr kumimoji="1" lang="en-US" altLang="ja-JP" sz="1050" b="1" dirty="0">
                <a:solidFill>
                  <a:srgbClr val="000000"/>
                </a:solidFill>
                <a:latin typeface="Century Gothic" panose="020B0502020202020204" pitchFamily="34" charset="0"/>
                <a:ea typeface="小塚ゴシック Pro EL" panose="020B0200000000000000" pitchFamily="34" charset="-128"/>
              </a:rPr>
              <a:t>Waterproof</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1" name="テキスト ボックス 69"/>
          <p:cNvSpPr txBox="1"/>
          <p:nvPr/>
        </p:nvSpPr>
        <p:spPr>
          <a:xfrm>
            <a:off x="1642571" y="2591144"/>
            <a:ext cx="994096" cy="253916"/>
          </a:xfrm>
          <a:prstGeom prst="rect">
            <a:avLst/>
          </a:prstGeom>
          <a:noFill/>
        </p:spPr>
        <p:txBody>
          <a:bodyPr wrap="square" rtlCol="0">
            <a:spAutoFit/>
          </a:bodyPr>
          <a:lstStyle/>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Portability</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2" name="テキスト ボックス 70"/>
          <p:cNvSpPr txBox="1"/>
          <p:nvPr/>
        </p:nvSpPr>
        <p:spPr>
          <a:xfrm>
            <a:off x="1439930" y="1568818"/>
            <a:ext cx="1068443" cy="415498"/>
          </a:xfrm>
          <a:prstGeom prst="rect">
            <a:avLst/>
          </a:prstGeom>
          <a:noFill/>
        </p:spPr>
        <p:txBody>
          <a:bodyPr wrap="square" rtlCol="0">
            <a:spAutoFit/>
          </a:bodyPr>
          <a:lstStyle/>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IS</a:t>
            </a:r>
          </a:p>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performance</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Tree>
    <p:extLst>
      <p:ext uri="{BB962C8B-B14F-4D97-AF65-F5344CB8AC3E}">
        <p14:creationId xmlns:p14="http://schemas.microsoft.com/office/powerpoint/2010/main" val="980785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12864</TotalTime>
  <Words>603</Words>
  <Application>Microsoft Office PowerPoint</Application>
  <PresentationFormat>A4 Paper (210x297 mm)</PresentationFormat>
  <Paragraphs>97</Paragraphs>
  <Slides>3</Slides>
  <Notes>3</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3</vt:i4>
      </vt:variant>
    </vt:vector>
  </HeadingPairs>
  <TitlesOfParts>
    <vt:vector size="21" baseType="lpstr">
      <vt:lpstr>Meiryo UI</vt:lpstr>
      <vt:lpstr>ＭＳ Ｐゴシック</vt:lpstr>
      <vt:lpstr>ＭＳ Ｐゴシック</vt:lpstr>
      <vt:lpstr>小塚ゴシック Pro EL</vt:lpstr>
      <vt:lpstr>Arial</vt:lpstr>
      <vt:lpstr>Calibri</vt:lpstr>
      <vt:lpstr>Calibri Light</vt:lpstr>
      <vt:lpstr>Century Gothic</vt:lpstr>
      <vt:lpstr>DendaNew</vt:lpstr>
      <vt:lpstr>Geneva</vt:lpstr>
      <vt:lpstr>HGPｺﾞｼｯｸE</vt:lpstr>
      <vt:lpstr>HGP創英角ｺﾞｼｯｸUB</vt:lpstr>
      <vt:lpstr>Proxima Nova Alt Cn Rg</vt:lpstr>
      <vt:lpstr>Proxima Nova Alt Rg</vt:lpstr>
      <vt:lpstr>Proxima Nova Cn Rg</vt:lpstr>
      <vt:lpstr>Proxima Nova Rg</vt:lpstr>
      <vt:lpstr>Office Theme</vt:lpstr>
      <vt:lpstr>7_Office テーマ</vt:lpstr>
      <vt:lpstr>PowerPoint Presentation</vt:lpstr>
      <vt:lpstr>PowerPoint Presentation</vt:lpstr>
      <vt:lpstr>PowerPoint Presentation</vt:lpstr>
    </vt:vector>
  </TitlesOfParts>
  <Company>Canon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Kerena Tran</dc:creator>
  <cp:lastModifiedBy>TRAN, Kerena</cp:lastModifiedBy>
  <cp:revision>482</cp:revision>
  <cp:lastPrinted>2017-09-06T02:04:46Z</cp:lastPrinted>
  <dcterms:created xsi:type="dcterms:W3CDTF">2014-09-02T03:42:31Z</dcterms:created>
  <dcterms:modified xsi:type="dcterms:W3CDTF">2017-09-07T06:47:58Z</dcterms:modified>
</cp:coreProperties>
</file>